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75" r:id="rId5"/>
    <p:sldId id="258" r:id="rId6"/>
    <p:sldId id="259" r:id="rId7"/>
    <p:sldId id="261" r:id="rId8"/>
    <p:sldId id="268" r:id="rId9"/>
    <p:sldId id="269" r:id="rId10"/>
    <p:sldId id="270" r:id="rId11"/>
    <p:sldId id="276" r:id="rId12"/>
    <p:sldId id="277" r:id="rId13"/>
    <p:sldId id="278" r:id="rId14"/>
    <p:sldId id="271" r:id="rId15"/>
    <p:sldId id="281" r:id="rId16"/>
    <p:sldId id="272" r:id="rId17"/>
    <p:sldId id="279" r:id="rId18"/>
    <p:sldId id="26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D236A-AE2F-40DB-B839-39EBD57A3126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3E496-9313-4E7E-967B-7D1C001BC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6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оценки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E496-9313-4E7E-967B-7D1C001BCE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1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FA116-ABD2-4F20-BA77-EED802BE2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750759"/>
          </a:xfrm>
        </p:spPr>
        <p:txBody>
          <a:bodyPr/>
          <a:lstStyle/>
          <a:p>
            <a:r>
              <a:rPr lang="ru-RU" dirty="0"/>
              <a:t>П. 7.5 ПРОИЗВОДСТВО И ОБСЛУЖИВАНИЕ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76FAFB-76F3-4B8C-8255-83DBF62B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933" y="3705446"/>
            <a:ext cx="8689976" cy="1371599"/>
          </a:xfrm>
        </p:spPr>
        <p:txBody>
          <a:bodyPr/>
          <a:lstStyle/>
          <a:p>
            <a:r>
              <a:rPr lang="ru-RU" dirty="0"/>
              <a:t>ГОСТ ISO 13485-2017 Изделия медицинские. Системы менеджмента качества. Требования для целей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39952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"/>
            <a:ext cx="10364451" cy="9708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7.5.6 Подтверждение пригодности (валидация) процессов производства и обслуживания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733" y="970844"/>
            <a:ext cx="11243734" cy="5746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Организация должна документировать процедуры валидации процессов, включающие: </a:t>
            </a:r>
          </a:p>
          <a:p>
            <a:pPr marL="0" indent="0">
              <a:buNone/>
            </a:pPr>
            <a:r>
              <a:rPr lang="ru-RU" sz="2400" dirty="0"/>
              <a:t>a) определенные критерии для анализа и утверждения процессов; </a:t>
            </a:r>
          </a:p>
          <a:p>
            <a:pPr marL="0" indent="0">
              <a:buNone/>
            </a:pPr>
            <a:r>
              <a:rPr lang="ru-RU" sz="2400" dirty="0"/>
              <a:t>b) квалификацию оборудования и персонала; </a:t>
            </a:r>
          </a:p>
          <a:p>
            <a:pPr marL="0" indent="0">
              <a:buNone/>
            </a:pPr>
            <a:r>
              <a:rPr lang="ru-RU" sz="2400" dirty="0"/>
              <a:t>c) применение конкретных методов, процедур и критериев приемки; </a:t>
            </a:r>
          </a:p>
          <a:p>
            <a:pPr marL="0" indent="0">
              <a:buNone/>
            </a:pPr>
            <a:r>
              <a:rPr lang="ru-RU" sz="2400" dirty="0"/>
              <a:t>d) в случае необходимости, статистические методы с обоснованием объемов выборки; </a:t>
            </a:r>
          </a:p>
          <a:p>
            <a:pPr marL="0" indent="0">
              <a:buNone/>
            </a:pPr>
            <a:r>
              <a:rPr lang="ru-RU" sz="2400" dirty="0"/>
              <a:t>e) требования к записям; </a:t>
            </a:r>
          </a:p>
          <a:p>
            <a:pPr marL="0" indent="0">
              <a:buNone/>
            </a:pPr>
            <a:r>
              <a:rPr lang="ru-RU" sz="2400" dirty="0"/>
              <a:t>f) повторную валидацию, в том числе критерии для повторного подтверждения пригодности; </a:t>
            </a:r>
          </a:p>
          <a:p>
            <a:pPr marL="0" indent="0">
              <a:buNone/>
            </a:pPr>
            <a:r>
              <a:rPr lang="ru-RU" sz="2400" dirty="0"/>
              <a:t>g) утверждение изменений в процессах. </a:t>
            </a:r>
          </a:p>
        </p:txBody>
      </p:sp>
    </p:spTree>
    <p:extLst>
      <p:ext uri="{BB962C8B-B14F-4D97-AF65-F5344CB8AC3E}">
        <p14:creationId xmlns:p14="http://schemas.microsoft.com/office/powerpoint/2010/main" val="452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6C9FC-1DE7-4E21-ACC5-5629385C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48" y="3559527"/>
            <a:ext cx="5629275" cy="32194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B0E099-B84A-4F5A-94B6-8DDF9B6B5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5" y="79023"/>
            <a:ext cx="8240183" cy="4441734"/>
          </a:xfrm>
          <a:prstGeom prst="rect">
            <a:avLst/>
          </a:prstGeom>
        </p:spPr>
      </p:pic>
      <p:pic>
        <p:nvPicPr>
          <p:cNvPr id="4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22F9FE38-0366-4CC2-AA93-EF0E7C9C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93" y="504472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FCF86-AB63-4B3F-A6B2-0379B5A655A4}"/>
              </a:ext>
            </a:extLst>
          </p:cNvPr>
          <p:cNvSpPr txBox="1"/>
          <p:nvPr/>
        </p:nvSpPr>
        <p:spPr>
          <a:xfrm>
            <a:off x="124177" y="4605867"/>
            <a:ext cx="64685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Организация должна </a:t>
            </a:r>
            <a:r>
              <a:rPr lang="ru-RU" sz="2200" b="1" dirty="0">
                <a:solidFill>
                  <a:srgbClr val="FF0000"/>
                </a:solidFill>
              </a:rPr>
              <a:t>документировать требования к деятельности по техническому обслуживанию</a:t>
            </a:r>
            <a:r>
              <a:rPr lang="ru-RU" sz="2200" b="1" dirty="0"/>
              <a:t>, в том числе интервалы выполнения работ по техническому обслуживанию,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если эти действия или их отсутствие могут повлиять на качество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20925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D6B862-D4E5-4F32-B23E-EE3D5E4D6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8" y="236441"/>
            <a:ext cx="9907940" cy="6385117"/>
          </a:xfrm>
          <a:prstGeom prst="rect">
            <a:avLst/>
          </a:prstGeom>
        </p:spPr>
      </p:pic>
      <p:pic>
        <p:nvPicPr>
          <p:cNvPr id="3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70F5390E-28B8-47EE-A986-549932DC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59" y="5234517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5B0003-1059-49D2-BEA9-66146139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33185" cy="6858000"/>
          </a:xfrm>
          <a:prstGeom prst="rect">
            <a:avLst/>
          </a:prstGeom>
        </p:spPr>
      </p:pic>
      <p:pic>
        <p:nvPicPr>
          <p:cNvPr id="3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60D8522E-B3B8-4BDB-93FC-DC77520F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476750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3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"/>
            <a:ext cx="10364451" cy="970844"/>
          </a:xfrm>
        </p:spPr>
        <p:txBody>
          <a:bodyPr>
            <a:normAutofit/>
          </a:bodyPr>
          <a:lstStyle/>
          <a:p>
            <a:r>
              <a:rPr lang="ru-RU" b="1" dirty="0"/>
              <a:t>7.5.8 Идентификация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356" y="756356"/>
            <a:ext cx="11842044" cy="5960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Организация должна документировать процедуры для идентификации продукции и идентифицировать продукцию в ходе производства посредством соответствующих методов. </a:t>
            </a:r>
          </a:p>
          <a:p>
            <a:pPr marL="0" indent="0">
              <a:buNone/>
            </a:pPr>
            <a:r>
              <a:rPr lang="ru-RU" dirty="0"/>
              <a:t>Организация должна идентифицировать статус продукции в соответствии с требованиями мониторинга и измерений на всем протяжении ее производства. Идентификация статуса продукции должна производиться на всех этапах производства, хранения, установки и обслуживания продукции, чтобы гарантировать, что отгружается, используется или устанавливается только продукция, прошедшая требуемые проверки и испытания или выпущенная по разрешению уполномоченного лица. </a:t>
            </a:r>
          </a:p>
          <a:p>
            <a:pPr marL="0" indent="0">
              <a:buNone/>
            </a:pPr>
            <a:r>
              <a:rPr lang="ru-RU" dirty="0"/>
              <a:t>Если требуется действующими нормативными требованиями, организация должна документировать порядок присвоения медицинскому изделию уникального идентификатора. </a:t>
            </a:r>
          </a:p>
          <a:p>
            <a:pPr marL="0" indent="0">
              <a:buNone/>
            </a:pPr>
            <a:r>
              <a:rPr lang="ru-RU" dirty="0"/>
              <a:t>Организация должна документировать процедуры, чтобы гарантировать, что медицинские изделия, возвращенные организации, идентифицированы и </a:t>
            </a:r>
            <a:r>
              <a:rPr lang="ru-RU" dirty="0" err="1"/>
              <a:t>отличимы</a:t>
            </a:r>
            <a:r>
              <a:rPr lang="ru-RU" dirty="0"/>
              <a:t> от соответствующей продукции.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058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C6B51-2338-428C-8A8B-51E4F05D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0" y="3854802"/>
            <a:ext cx="5292373" cy="28497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866F0-C593-4E20-9344-D69E2906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65" y="3751791"/>
            <a:ext cx="6391275" cy="29527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293DB-32A5-4FFC-AD82-96062C11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" y="579262"/>
            <a:ext cx="11131789" cy="28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4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"/>
            <a:ext cx="10364451" cy="970844"/>
          </a:xfrm>
        </p:spPr>
        <p:txBody>
          <a:bodyPr>
            <a:normAutofit/>
          </a:bodyPr>
          <a:lstStyle/>
          <a:p>
            <a:r>
              <a:rPr lang="ru-RU" b="1" dirty="0"/>
              <a:t>7.5.11 Сохранение соответствия продукции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378" y="970844"/>
            <a:ext cx="11650133" cy="5746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Организация должна документировать процедуры для сохранения соответствия продукции требованиям во время производственных операций, хранения, обработки и распределения. Требование сохранения соответствия должно применяться и к составным частям медицинского изделия. </a:t>
            </a:r>
          </a:p>
          <a:p>
            <a:pPr marL="0" indent="0">
              <a:buNone/>
            </a:pPr>
            <a:r>
              <a:rPr lang="ru-RU" dirty="0"/>
              <a:t>Организация должна защищать продукцию от переделки, загрязнения или повреждения при воздействии ожидаемых условий и опасностей во время производственных операций, хранения, обработки и распределения посредством: </a:t>
            </a:r>
          </a:p>
          <a:p>
            <a:pPr marL="0" indent="0">
              <a:buNone/>
            </a:pPr>
            <a:r>
              <a:rPr lang="ru-RU" dirty="0"/>
              <a:t>a) проектирования и создания подходящей упаковки и контейнеров для транспортировки; </a:t>
            </a:r>
          </a:p>
          <a:p>
            <a:pPr marL="0" indent="0">
              <a:buNone/>
            </a:pPr>
            <a:r>
              <a:rPr lang="ru-RU" dirty="0"/>
              <a:t>b) документирования требований к специальным условиям, необходимым, если упаковка сама по себе не может обеспечить сохранность. </a:t>
            </a:r>
          </a:p>
          <a:p>
            <a:pPr marL="0" indent="0">
              <a:buNone/>
            </a:pPr>
            <a:r>
              <a:rPr lang="ru-RU" dirty="0"/>
              <a:t>Если требуются специальные условия, то они должны контролироваться и фиксироваться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648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"/>
            <a:ext cx="10364451" cy="9708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7.6 Управление оборудованием для мониторинга и измерений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733" y="970844"/>
            <a:ext cx="11243734" cy="5746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Организация должна определить мониторинг и измерения, которые должны осуществляться, а также контрольно-измерительное оборудование, необходимое для обеспечения свидетельств соответствия продукции установленным требованиям. </a:t>
            </a:r>
          </a:p>
          <a:p>
            <a:pPr marL="0" indent="0">
              <a:buNone/>
            </a:pPr>
            <a:r>
              <a:rPr lang="ru-RU" sz="2800" dirty="0"/>
              <a:t>Организация должна документировать процедуры, чтобы гарантировать, что мониторинг и измерения могут осуществляться и осуществляются способом, который соответствует требованиям к мониторингу и измерениям. </a:t>
            </a:r>
          </a:p>
        </p:txBody>
      </p:sp>
    </p:spTree>
    <p:extLst>
      <p:ext uri="{BB962C8B-B14F-4D97-AF65-F5344CB8AC3E}">
        <p14:creationId xmlns:p14="http://schemas.microsoft.com/office/powerpoint/2010/main" val="190994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B4BFB-E6BE-4631-8A98-BC683CD3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4" y="2054478"/>
            <a:ext cx="8045450" cy="4719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D0D3D5-987E-4606-B93D-E430940F5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0"/>
            <a:ext cx="7086600" cy="2276475"/>
          </a:xfrm>
          <a:prstGeom prst="rect">
            <a:avLst/>
          </a:prstGeom>
        </p:spPr>
      </p:pic>
      <p:pic>
        <p:nvPicPr>
          <p:cNvPr id="6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E2392B5B-F48C-4FFF-B741-3F69E247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86" y="3923595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7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0"/>
            <a:ext cx="11446934" cy="124177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По мере необходимости, чтобы обеспечить достоверные результаты, измерительное оборудование должно: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156" y="1354667"/>
            <a:ext cx="11266311" cy="5362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a) быть откалибровано или </a:t>
            </a:r>
            <a:r>
              <a:rPr lang="ru-RU" dirty="0" err="1"/>
              <a:t>поверено</a:t>
            </a:r>
            <a:r>
              <a:rPr lang="ru-RU" dirty="0"/>
              <a:t>, или и то, и другое, через определенные промежутки времени или перед использованием по эталонам, прослеживаемым к международным или национальным эталонам: при отсутствии таких эталонов база, использованная для калибровки или поверки, должна быть зафиксирована (см. 4.2.5); </a:t>
            </a:r>
          </a:p>
          <a:p>
            <a:pPr marL="0" indent="0">
              <a:buNone/>
            </a:pPr>
            <a:r>
              <a:rPr lang="ru-RU" dirty="0"/>
              <a:t>b) быть отрегулировано или повторно отрегулировано, если необходимо: такие регулировки или повторные регулировки должны быть зафиксированы (см 4.2.5); </a:t>
            </a:r>
          </a:p>
          <a:p>
            <a:pPr marL="0" indent="0">
              <a:buNone/>
            </a:pPr>
            <a:r>
              <a:rPr lang="ru-RU" dirty="0"/>
              <a:t>c) иметь обозначение, позволяющее определить его статус калибровки; </a:t>
            </a:r>
          </a:p>
          <a:p>
            <a:pPr marL="0" indent="0">
              <a:buNone/>
            </a:pPr>
            <a:r>
              <a:rPr lang="ru-RU" dirty="0"/>
              <a:t>d) быть защищено от регулировок, которые сделали бы недействительными результаты измерения; </a:t>
            </a:r>
          </a:p>
          <a:p>
            <a:pPr marL="0" indent="0">
              <a:buNone/>
            </a:pPr>
            <a:r>
              <a:rPr lang="ru-RU" dirty="0"/>
              <a:t>e) быть защищено от повреждения и ухудшения состояния в ходе обращения с ним, технического обслуживания и хранения.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Организация должна </a:t>
            </a:r>
            <a:r>
              <a:rPr lang="ru-RU" dirty="0"/>
              <a:t>выполнять калибровку или поверку в соответствии с документированными процедурами.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497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985F9-2896-42B3-9A28-9A9E2C8E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8" y="79022"/>
            <a:ext cx="11458849" cy="325119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7.5.1 Управление производством и обслуживанием </a:t>
            </a:r>
            <a:br>
              <a:rPr lang="ru-RU" sz="3200" dirty="0"/>
            </a:br>
            <a:r>
              <a:rPr lang="ru-RU" sz="3000" dirty="0"/>
              <a:t>Производство и обслуживание должны планироваться, выполняться, подвергаться мониторингу и контролироваться, чтобы гарантировать, что продукция соответствует спецификации. </a:t>
            </a:r>
            <a:br>
              <a:rPr lang="en-US" sz="3000" dirty="0"/>
            </a:br>
            <a:r>
              <a:rPr lang="ru-RU" sz="3000" dirty="0"/>
              <a:t>средства управления производством: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D1957-5C80-4044-8739-1844C35404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173" y="3021847"/>
            <a:ext cx="11673337" cy="3424107"/>
          </a:xfrm>
        </p:spPr>
        <p:txBody>
          <a:bodyPr>
            <a:normAutofit/>
          </a:bodyPr>
          <a:lstStyle/>
          <a:p>
            <a:r>
              <a:rPr lang="ru-RU" dirty="0"/>
              <a:t>a) документированные процедуры и способы контроля продукции; </a:t>
            </a:r>
          </a:p>
          <a:p>
            <a:r>
              <a:rPr lang="en-US" dirty="0"/>
              <a:t>b) </a:t>
            </a:r>
            <a:r>
              <a:rPr lang="ru-RU" dirty="0"/>
              <a:t>квалификацию объектов инфраструктуры; </a:t>
            </a:r>
          </a:p>
          <a:p>
            <a:r>
              <a:rPr lang="ru-RU" dirty="0"/>
              <a:t>c) проведение мониторинга и измерений параметров процессов и характеристик продукции; </a:t>
            </a:r>
          </a:p>
          <a:p>
            <a:r>
              <a:rPr lang="ru-RU" dirty="0"/>
              <a:t>d) наличие и применение контрольно-измерительного оборудования; </a:t>
            </a:r>
          </a:p>
          <a:p>
            <a:r>
              <a:rPr lang="ru-RU" dirty="0"/>
              <a:t>e) осуществление заранее определенных операций по маркированию и упаковке; </a:t>
            </a:r>
          </a:p>
          <a:p>
            <a:r>
              <a:rPr lang="ru-RU" dirty="0"/>
              <a:t>f) осуществление выпуска и поставки продукции, а также действий после поставки. </a:t>
            </a:r>
          </a:p>
        </p:txBody>
      </p:sp>
    </p:spTree>
    <p:extLst>
      <p:ext uri="{BB962C8B-B14F-4D97-AF65-F5344CB8AC3E}">
        <p14:creationId xmlns:p14="http://schemas.microsoft.com/office/powerpoint/2010/main" val="102585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BFC19E-07BB-44CD-ABD4-741487DC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14" y="3765197"/>
            <a:ext cx="6124505" cy="30194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4604A7-C995-43E6-A28D-1EF657EDF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14" y="14468"/>
            <a:ext cx="10118372" cy="3448950"/>
          </a:xfrm>
          <a:prstGeom prst="rect">
            <a:avLst/>
          </a:prstGeom>
        </p:spPr>
      </p:pic>
      <p:pic>
        <p:nvPicPr>
          <p:cNvPr id="4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88D236A0-91AC-473A-8C89-64C0218B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40" y="4197173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7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FFE98-6882-4801-AE4A-B4294EF6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0" y="166687"/>
            <a:ext cx="8924925" cy="6524625"/>
          </a:xfrm>
          <a:prstGeom prst="rect">
            <a:avLst/>
          </a:prstGeom>
        </p:spPr>
      </p:pic>
      <p:pic>
        <p:nvPicPr>
          <p:cNvPr id="3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FFF8F74E-FCA6-4FCE-B3A5-FF94FB03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595" y="4310062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9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1F39E3-0961-444E-9C76-4479A672DD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16420"/>
            <a:ext cx="10363826" cy="5550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>
                <a:solidFill>
                  <a:srgbClr val="FF0000"/>
                </a:solidFill>
              </a:rPr>
              <a:t>Организация должна определить и сохранять записи </a:t>
            </a:r>
            <a:r>
              <a:rPr lang="ru-RU" sz="3200" b="1" dirty="0"/>
              <a:t>для каждого медицинского изделия или партии медицинских изделий, чтобы обеспечить </a:t>
            </a:r>
            <a:r>
              <a:rPr lang="ru-RU" sz="3200" b="1" dirty="0">
                <a:solidFill>
                  <a:srgbClr val="FF0000"/>
                </a:solidFill>
              </a:rPr>
              <a:t>прослеживаемость</a:t>
            </a:r>
            <a:r>
              <a:rPr lang="ru-RU" sz="3200" b="1" dirty="0"/>
              <a:t> в объеме, определенном в 7.5.9, и зафиксировать количество произведенной и количество утвержденной к поставке продукции. Записи должны быть проверены и утверждены. </a:t>
            </a:r>
          </a:p>
        </p:txBody>
      </p:sp>
    </p:spTree>
    <p:extLst>
      <p:ext uri="{BB962C8B-B14F-4D97-AF65-F5344CB8AC3E}">
        <p14:creationId xmlns:p14="http://schemas.microsoft.com/office/powerpoint/2010/main" val="107598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8DCCD-CCFC-42F4-AFD5-B7F9E51F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1386"/>
            <a:ext cx="10364451" cy="721185"/>
          </a:xfrm>
        </p:spPr>
        <p:txBody>
          <a:bodyPr/>
          <a:lstStyle/>
          <a:p>
            <a:r>
              <a:rPr lang="ru-RU" b="1" dirty="0"/>
              <a:t>7.5.9 Прослеживаемость 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25175A-EAFC-4167-A38F-EDC767F423C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1710165"/>
            <a:ext cx="10994691" cy="43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>
              <a:lnSpc>
                <a:spcPct val="150000"/>
              </a:lnSpc>
              <a:spcBef>
                <a:spcPts val="1200"/>
              </a:spcBef>
              <a:buClrTx/>
              <a:buNone/>
            </a:pPr>
            <a:r>
              <a:rPr lang="ru-RU" dirty="0"/>
              <a:t>Организация должна документировать процедуры для обеспечения прослеживаемости. Эти процедуры должны определять степень прослеживаемости в соответствии с действующими нормативными требованиями, а также должны сохраняться записи </a:t>
            </a:r>
          </a:p>
          <a:p>
            <a:pPr marL="0" lvl="0">
              <a:lnSpc>
                <a:spcPct val="150000"/>
              </a:lnSpc>
              <a:spcBef>
                <a:spcPts val="1200"/>
              </a:spcBef>
              <a:buClrTx/>
              <a:buNone/>
            </a:pPr>
            <a:r>
              <a:rPr lang="ru-RU" dirty="0"/>
              <a:t>Записи, необходимые для обеспечения прослеживаемости должны включать записи по компонентам, материалам, а также имевшимся условиям производственной среды, если это может привести к тому, что медицинское изделие не будет удовлетворять своих установленным требованиям к безопасности и результативности.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>
            <a:normAutofit/>
          </a:bodyPr>
          <a:lstStyle/>
          <a:p>
            <a:r>
              <a:rPr lang="ru-RU" b="1" dirty="0"/>
              <a:t>7.5.2 Чистота продукции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970844"/>
            <a:ext cx="10363826" cy="574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Организация должна документировать требования к чистоте продукции или контролю загрязненности продукции, если:</a:t>
            </a:r>
          </a:p>
          <a:p>
            <a:pPr marL="0" indent="0">
              <a:buNone/>
            </a:pPr>
            <a:r>
              <a:rPr lang="ru-RU" dirty="0"/>
              <a:t>a) продукция подвергается санитарной обработке организацией до стерилизации или ее использования; </a:t>
            </a:r>
          </a:p>
          <a:p>
            <a:pPr marL="0" indent="0">
              <a:buNone/>
            </a:pPr>
            <a:r>
              <a:rPr lang="ru-RU" dirty="0"/>
              <a:t>b) продукция поставляется нестерильной и должна быть подвергнута процессу санитарной обработки до стерилизации или ее использования; </a:t>
            </a:r>
          </a:p>
          <a:p>
            <a:pPr marL="0" indent="0">
              <a:buNone/>
            </a:pPr>
            <a:r>
              <a:rPr lang="ru-RU" dirty="0"/>
              <a:t>c) продукция не может быть подвергнута санитарной обработке до стерилизации или ее использования, но ее чистота имеет важное значение при использовании; </a:t>
            </a:r>
          </a:p>
          <a:p>
            <a:pPr marL="0" indent="0">
              <a:buNone/>
            </a:pPr>
            <a:r>
              <a:rPr lang="ru-RU" dirty="0"/>
              <a:t>d) продукт поставляется для использования нестерильным, но его чистота имеет важное значение при использовании; </a:t>
            </a:r>
          </a:p>
          <a:p>
            <a:pPr marL="0" indent="0">
              <a:buNone/>
            </a:pPr>
            <a:r>
              <a:rPr lang="ru-RU" dirty="0"/>
              <a:t>e) в процессе производства продукция должна быть очищена от технологических агентов. </a:t>
            </a:r>
          </a:p>
        </p:txBody>
      </p:sp>
    </p:spTree>
    <p:extLst>
      <p:ext uri="{BB962C8B-B14F-4D97-AF65-F5344CB8AC3E}">
        <p14:creationId xmlns:p14="http://schemas.microsoft.com/office/powerpoint/2010/main" val="318311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>
            <a:normAutofit/>
          </a:bodyPr>
          <a:lstStyle/>
          <a:p>
            <a:r>
              <a:rPr lang="ru-RU" b="1" dirty="0"/>
              <a:t>7.5.3 Действия по установке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970844"/>
            <a:ext cx="10363826" cy="574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Организация должна документировать требования к установке медицинских изделий и критерии соответствия для проверки установки, насколько это применимо. </a:t>
            </a:r>
          </a:p>
          <a:p>
            <a:pPr marL="0" indent="0">
              <a:buNone/>
            </a:pPr>
            <a:r>
              <a:rPr lang="ru-RU" sz="2400" dirty="0"/>
              <a:t>Если согласованные требования потребителя позволяют выполнять установку медицинского изделия внешней стороной, не самой организацией или ее поставщиком, организация должна предоставить документированные требования к установке медицинского изделия и проверки установки. </a:t>
            </a:r>
          </a:p>
          <a:p>
            <a:pPr marL="0" indent="0">
              <a:buNone/>
            </a:pPr>
            <a:r>
              <a:rPr lang="ru-RU" sz="2400" dirty="0"/>
              <a:t>Записи по установке медицинского изделия и проверки установки, выполняемой организацией или ее поставщиком, должны сохраняться.</a:t>
            </a:r>
          </a:p>
        </p:txBody>
      </p:sp>
    </p:spTree>
    <p:extLst>
      <p:ext uri="{BB962C8B-B14F-4D97-AF65-F5344CB8AC3E}">
        <p14:creationId xmlns:p14="http://schemas.microsoft.com/office/powerpoint/2010/main" val="1980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0D77-24F2-4B16-9B99-10A0FA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"/>
            <a:ext cx="10364451" cy="970844"/>
          </a:xfrm>
        </p:spPr>
        <p:txBody>
          <a:bodyPr>
            <a:normAutofit/>
          </a:bodyPr>
          <a:lstStyle/>
          <a:p>
            <a:r>
              <a:rPr lang="ru-RU" b="1" dirty="0"/>
              <a:t>7.5.4 Обслуживание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B011B-BDDC-4245-BAB3-F403D48CB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970844"/>
            <a:ext cx="10363826" cy="574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Если обслуживание медицинского изделия является установленным требованием, организация должна документировать процедуры обслуживания, информационно-справочные материалы и эталонные процедуры измерений, при необходимости, для выполнения обслуживания и проверке соответствия продукции требованиям. </a:t>
            </a:r>
          </a:p>
          <a:p>
            <a:pPr marL="0" indent="0">
              <a:buNone/>
            </a:pPr>
            <a:r>
              <a:rPr lang="ru-RU" dirty="0"/>
              <a:t>Организация должна анализировать записи по обслуживанию, выполняемому организацией или ее поставщиком: </a:t>
            </a:r>
          </a:p>
          <a:p>
            <a:pPr marL="0" indent="0">
              <a:buNone/>
            </a:pPr>
            <a:r>
              <a:rPr lang="ru-RU" dirty="0"/>
              <a:t>а) чтобы определить, должна ли информация обрабатываться как претензия; </a:t>
            </a:r>
          </a:p>
          <a:p>
            <a:pPr marL="0" indent="0">
              <a:buNone/>
            </a:pPr>
            <a:r>
              <a:rPr lang="ru-RU" dirty="0"/>
              <a:t>б) для использования в качестве исходных данных для процесса улучшения, насколько это применимо. </a:t>
            </a:r>
          </a:p>
          <a:p>
            <a:pPr marL="0" indent="0">
              <a:buNone/>
            </a:pPr>
            <a:r>
              <a:rPr lang="ru-RU" dirty="0"/>
              <a:t>Записи по обслуживанию, выполняемому организацией или ее поставщиком должны сохраняться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79293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356</TotalTime>
  <Words>1006</Words>
  <Application>Microsoft Office PowerPoint</Application>
  <PresentationFormat>Широкоэкранный</PresentationFormat>
  <Paragraphs>63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Капля</vt:lpstr>
      <vt:lpstr>П. 7.5 ПРОИЗВОДСТВО И ОБСЛУЖИВАНИЕ</vt:lpstr>
      <vt:lpstr>7.5.1 Управление производством и обслуживанием  Производство и обслуживание должны планироваться, выполняться, подвергаться мониторингу и контролироваться, чтобы гарантировать, что продукция соответствует спецификации.  средства управления производством: </vt:lpstr>
      <vt:lpstr>Презентация PowerPoint</vt:lpstr>
      <vt:lpstr>Презентация PowerPoint</vt:lpstr>
      <vt:lpstr>Презентация PowerPoint</vt:lpstr>
      <vt:lpstr>7.5.9 Прослеживаемость </vt:lpstr>
      <vt:lpstr>7.5.2 Чистота продукции </vt:lpstr>
      <vt:lpstr>7.5.3 Действия по установке </vt:lpstr>
      <vt:lpstr>7.5.4 Обслуживание</vt:lpstr>
      <vt:lpstr>7.5.6 Подтверждение пригодности (валидация) процессов производства и обслуживания </vt:lpstr>
      <vt:lpstr>Презентация PowerPoint</vt:lpstr>
      <vt:lpstr>Презентация PowerPoint</vt:lpstr>
      <vt:lpstr>Презентация PowerPoint</vt:lpstr>
      <vt:lpstr>7.5.8 Идентификация </vt:lpstr>
      <vt:lpstr>Презентация PowerPoint</vt:lpstr>
      <vt:lpstr>7.5.11 Сохранение соответствия продукции </vt:lpstr>
      <vt:lpstr>7.6 Управление оборудованием для мониторинга и измерений </vt:lpstr>
      <vt:lpstr>Презентация PowerPoint</vt:lpstr>
      <vt:lpstr>По мере необходимости, чтобы обеспечить достоверные результаты, измерительное оборудование должно: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 7.4 Закупки</dc:title>
  <dc:creator>Tech GranatBio</dc:creator>
  <cp:lastModifiedBy>Tech GranatBio</cp:lastModifiedBy>
  <cp:revision>22</cp:revision>
  <dcterms:created xsi:type="dcterms:W3CDTF">2018-10-16T10:23:20Z</dcterms:created>
  <dcterms:modified xsi:type="dcterms:W3CDTF">2018-11-21T19:25:34Z</dcterms:modified>
</cp:coreProperties>
</file>