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C04D3-58EA-4B7D-B808-FC7D3B6BA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1991" y="1300785"/>
            <a:ext cx="9398997" cy="1671015"/>
          </a:xfrm>
        </p:spPr>
        <p:txBody>
          <a:bodyPr/>
          <a:lstStyle/>
          <a:p>
            <a:r>
              <a:rPr lang="ru-RU" dirty="0"/>
              <a:t>П. 7.3 Проектирование и разработка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9CB43E-4E34-4D5E-8601-F67E050B9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014" y="3886200"/>
            <a:ext cx="9717974" cy="1371599"/>
          </a:xfrm>
        </p:spPr>
        <p:txBody>
          <a:bodyPr/>
          <a:lstStyle/>
          <a:p>
            <a:r>
              <a:rPr lang="ru-RU" dirty="0"/>
              <a:t>ГОСТ ISO 13485-2017 Изделия медицинские. Системы менеджмента качества. Требования для целей регулирования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995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B15B910-72DB-4DF9-9C98-C222A5D72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967" y="152843"/>
            <a:ext cx="8736419" cy="655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53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F7378A-A2F7-4D33-AF95-ED6A8C0B4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Документированные требования процедуры проектирования и разработки медицинских изделий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3584279-F7E7-4581-B151-C4743347E37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80792" y="2214694"/>
            <a:ext cx="9430415" cy="364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23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CC931-5CC6-4F66-8D1E-77D3D50E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 ходе планирования проектирования и разработки организация должна </a:t>
            </a:r>
            <a:r>
              <a:rPr lang="ru-RU" b="1" i="1" dirty="0">
                <a:solidFill>
                  <a:srgbClr val="FF0000"/>
                </a:solidFill>
              </a:rPr>
              <a:t>документировать</a:t>
            </a:r>
            <a:r>
              <a:rPr lang="ru-RU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352567-0C53-477B-9A8E-BB1A542302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893" y="2367092"/>
            <a:ext cx="10724707" cy="4331420"/>
          </a:xfrm>
        </p:spPr>
        <p:txBody>
          <a:bodyPr>
            <a:normAutofit/>
          </a:bodyPr>
          <a:lstStyle/>
          <a:p>
            <a:r>
              <a:rPr lang="ru-RU" dirty="0"/>
              <a:t>a) стадии проектирования и разработки;</a:t>
            </a:r>
          </a:p>
          <a:p>
            <a:r>
              <a:rPr lang="ru-RU" dirty="0"/>
              <a:t>b) анализ(ы), необходимые на каждой стадии проектирования и разработки;</a:t>
            </a:r>
          </a:p>
          <a:p>
            <a:r>
              <a:rPr lang="ru-RU" dirty="0"/>
              <a:t>c) деятельность по верификации, валидации и передаче проекта, если это целесообразно для каждой стадии проектирования и разработки;</a:t>
            </a:r>
          </a:p>
          <a:p>
            <a:r>
              <a:rPr lang="ru-RU" dirty="0"/>
              <a:t>d) ответственность и полномочия в области проектирования и разработки;</a:t>
            </a:r>
          </a:p>
          <a:p>
            <a:r>
              <a:rPr lang="ru-RU" dirty="0"/>
              <a:t>e) методы обеспечения прослеживаемости выходных данных проектирования и разработки к входным данным;</a:t>
            </a:r>
          </a:p>
          <a:p>
            <a:r>
              <a:rPr lang="ru-RU" dirty="0"/>
              <a:t>f) необходимые ресурсы, включая требуемую компетентность персонала.</a:t>
            </a:r>
          </a:p>
        </p:txBody>
      </p:sp>
    </p:spTree>
    <p:extLst>
      <p:ext uri="{BB962C8B-B14F-4D97-AF65-F5344CB8AC3E}">
        <p14:creationId xmlns:p14="http://schemas.microsoft.com/office/powerpoint/2010/main" val="1981127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7B5A2-F442-4057-BE34-CA49BD4D8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867" y="310173"/>
            <a:ext cx="10364451" cy="795613"/>
          </a:xfrm>
        </p:spPr>
        <p:txBody>
          <a:bodyPr/>
          <a:lstStyle/>
          <a:p>
            <a:r>
              <a:rPr lang="ru-RU" dirty="0"/>
              <a:t>Входные данные: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4FF628-71DD-40DF-A05F-A6EC2445AD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8585" y="1031358"/>
            <a:ext cx="10629014" cy="5316279"/>
          </a:xfrm>
        </p:spPr>
        <p:txBody>
          <a:bodyPr>
            <a:normAutofit/>
          </a:bodyPr>
          <a:lstStyle/>
          <a:p>
            <a:r>
              <a:rPr lang="ru-RU" dirty="0"/>
              <a:t>a) функциональные, эксплуатационные требования, требования удобства пользования и безопасности в соответствии с предназначенным применением;</a:t>
            </a:r>
          </a:p>
          <a:p>
            <a:r>
              <a:rPr lang="ru-RU" dirty="0"/>
              <a:t>b) применимые регулирующие требования и стандарты;</a:t>
            </a:r>
          </a:p>
          <a:p>
            <a:r>
              <a:rPr lang="ru-RU" dirty="0"/>
              <a:t>c) применимые выходные данные по менеджменту риска;</a:t>
            </a:r>
          </a:p>
          <a:p>
            <a:r>
              <a:rPr lang="ru-RU" dirty="0"/>
              <a:t>d) там, где это целесообразно, информацию, взятую из предыдущих аналогичных проектов;</a:t>
            </a:r>
          </a:p>
          <a:p>
            <a:r>
              <a:rPr lang="ru-RU" dirty="0"/>
              <a:t>e) другие требования, важные для проектирования и разработки продукции или процессов.</a:t>
            </a:r>
          </a:p>
          <a:p>
            <a:pPr marL="0" indent="0">
              <a:buNone/>
            </a:pPr>
            <a:r>
              <a:rPr lang="ru-RU" dirty="0"/>
              <a:t>Входные данные </a:t>
            </a:r>
            <a:r>
              <a:rPr lang="ru-RU" b="1" i="1" dirty="0">
                <a:solidFill>
                  <a:srgbClr val="FF0000"/>
                </a:solidFill>
              </a:rPr>
              <a:t>должны быть проанализированы на адекватность и официально одобрены.</a:t>
            </a:r>
          </a:p>
          <a:p>
            <a:pPr marL="0" indent="0">
              <a:buNone/>
            </a:pPr>
            <a:r>
              <a:rPr lang="ru-RU" dirty="0"/>
              <a:t>Требования </a:t>
            </a:r>
            <a:r>
              <a:rPr lang="ru-RU" b="1" i="1" dirty="0">
                <a:solidFill>
                  <a:srgbClr val="FF0000"/>
                </a:solidFill>
              </a:rPr>
              <a:t>должны быть полными, недвусмысленными, пригодными для верификации или валидации и непротиворечивыми</a:t>
            </a:r>
            <a:r>
              <a:rPr lang="ru-RU" dirty="0"/>
              <a:t>.</a:t>
            </a:r>
          </a:p>
        </p:txBody>
      </p:sp>
      <p:pic>
        <p:nvPicPr>
          <p:cNvPr id="1028" name="Picture 4" descr="https://kentekencheck.me/wp-content/uploads/2015/10/controle-auto-kopen.png">
            <a:extLst>
              <a:ext uri="{FF2B5EF4-FFF2-40B4-BE49-F238E27FC236}">
                <a16:creationId xmlns:a16="http://schemas.microsoft.com/office/drawing/2014/main" id="{6EEB975D-7817-437D-B060-DCAEAD312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380" y="4556273"/>
            <a:ext cx="25241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892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73EDED-EA3E-4C22-AC9F-C3A2E5DF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52704"/>
            <a:ext cx="10364451" cy="1040162"/>
          </a:xfrm>
        </p:spPr>
        <p:txBody>
          <a:bodyPr/>
          <a:lstStyle/>
          <a:p>
            <a:r>
              <a:rPr lang="ru-RU" dirty="0"/>
              <a:t>Выходные данные должны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5061B3-8255-4E2D-97B3-87EB28A060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4158" y="1531088"/>
            <a:ext cx="10703442" cy="5114261"/>
          </a:xfrm>
        </p:spPr>
        <p:txBody>
          <a:bodyPr>
            <a:normAutofit/>
          </a:bodyPr>
          <a:lstStyle/>
          <a:p>
            <a:r>
              <a:rPr lang="ru-RU" dirty="0"/>
              <a:t>a) соответствовать входным данным проектирования и разработки;</a:t>
            </a:r>
          </a:p>
          <a:p>
            <a:r>
              <a:rPr lang="ru-RU" dirty="0"/>
              <a:t>b) обеспечивать соответствующей информацией в отношении закупок, производства и обслуживания;</a:t>
            </a:r>
          </a:p>
          <a:p>
            <a:r>
              <a:rPr lang="ru-RU" dirty="0"/>
              <a:t>c) содержать критерии приемки продукции или ссылки на них;</a:t>
            </a:r>
          </a:p>
          <a:p>
            <a:r>
              <a:rPr lang="ru-RU" dirty="0"/>
              <a:t>d) определять характеристики продукции, существенные для ее безопасного и правильного использования.</a:t>
            </a:r>
          </a:p>
          <a:p>
            <a:pPr marL="0" indent="0">
              <a:buNone/>
            </a:pPr>
            <a:r>
              <a:rPr lang="ru-RU" dirty="0"/>
              <a:t>Выходные данные проектирования и разработки </a:t>
            </a:r>
            <a:r>
              <a:rPr lang="ru-RU" b="1" u="sng" dirty="0">
                <a:solidFill>
                  <a:srgbClr val="FF0000"/>
                </a:solidFill>
              </a:rPr>
              <a:t>должны быть представлены </a:t>
            </a:r>
            <a:r>
              <a:rPr lang="ru-RU" dirty="0"/>
              <a:t>в форме, позволяющей провести верификацию относительно входных данных проектирования и разработки, а также </a:t>
            </a:r>
            <a:r>
              <a:rPr lang="ru-RU" b="1" u="sng" dirty="0">
                <a:solidFill>
                  <a:srgbClr val="FF0000"/>
                </a:solidFill>
              </a:rPr>
              <a:t>должны быть одобрены до их последующего использования</a:t>
            </a:r>
            <a:r>
              <a:rPr lang="ru-RU" dirty="0"/>
              <a:t>.</a:t>
            </a:r>
          </a:p>
        </p:txBody>
      </p:sp>
      <p:pic>
        <p:nvPicPr>
          <p:cNvPr id="2050" name="Picture 2" descr="https://kentekencheck.me/wp-content/uploads/2015/10/controle-auto-kopen.png">
            <a:extLst>
              <a:ext uri="{FF2B5EF4-FFF2-40B4-BE49-F238E27FC236}">
                <a16:creationId xmlns:a16="http://schemas.microsoft.com/office/drawing/2014/main" id="{A382561C-F711-4F6A-9694-059844EE4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787" y="1047750"/>
            <a:ext cx="25241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410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BB53E-43AB-490B-BFBB-36CE6DD89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проектирования и разработки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FF003E-2C66-4288-8330-9C8097A9BF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1743740"/>
            <a:ext cx="10835203" cy="5114260"/>
          </a:xfrm>
        </p:spPr>
        <p:txBody>
          <a:bodyPr>
            <a:normAutofit/>
          </a:bodyPr>
          <a:lstStyle/>
          <a:p>
            <a:r>
              <a:rPr lang="ru-RU" dirty="0"/>
              <a:t>На тех стадиях, где это целесообразно, должен проводиться систематический анализ проектирования и разработки в соответствии с запланированными и документированными мероприятиями с целью:</a:t>
            </a:r>
          </a:p>
          <a:p>
            <a:r>
              <a:rPr lang="ru-RU" dirty="0"/>
              <a:t>a) оценки способности результатов проектирования и разработки соответствовать требованиям;</a:t>
            </a:r>
          </a:p>
          <a:p>
            <a:r>
              <a:rPr lang="ru-RU" dirty="0"/>
              <a:t>b) идентификации и предложения необходимых действий.</a:t>
            </a:r>
          </a:p>
          <a:p>
            <a:pPr marL="0" indent="0">
              <a:buNone/>
            </a:pPr>
            <a:r>
              <a:rPr lang="ru-RU" dirty="0"/>
              <a:t>Такой анализ должны выполнять представители служб, имеющих отношение к анализируемым стадиям проектирования и разработки, а также другие специалисты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1773418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39CB6E-8D55-48F7-804E-9744A5EDD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Передача проекта в производство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344070-6C67-46CD-9186-74961CAC66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0121" y="1818168"/>
            <a:ext cx="11249246" cy="4699590"/>
          </a:xfrm>
        </p:spPr>
        <p:txBody>
          <a:bodyPr>
            <a:normAutofit/>
          </a:bodyPr>
          <a:lstStyle/>
          <a:p>
            <a:r>
              <a:rPr lang="ru-RU" sz="2400" dirty="0"/>
              <a:t>Организация должна </a:t>
            </a:r>
            <a:r>
              <a:rPr lang="ru-RU" sz="2400" b="1" u="sng" dirty="0">
                <a:solidFill>
                  <a:srgbClr val="FF0000"/>
                </a:solidFill>
              </a:rPr>
              <a:t>документировать процедуры передачи </a:t>
            </a:r>
            <a:r>
              <a:rPr lang="ru-RU" sz="2400" dirty="0"/>
              <a:t>выходных данных проектирования и разработки в производство. </a:t>
            </a:r>
          </a:p>
          <a:p>
            <a:r>
              <a:rPr lang="ru-RU" sz="2400" dirty="0"/>
              <a:t>Эти процедуры должны обеспечить, чтобы выходные данные проектирования и разработки </a:t>
            </a:r>
            <a:r>
              <a:rPr lang="ru-RU" sz="2400" b="1" dirty="0">
                <a:solidFill>
                  <a:srgbClr val="FF0000"/>
                </a:solidFill>
              </a:rPr>
              <a:t>были верифицированы </a:t>
            </a:r>
            <a:r>
              <a:rPr lang="ru-RU" sz="2400" dirty="0"/>
              <a:t>на соответствие требованиям производства, прежде чем стать окончательными производственными спецификациями, и чтобы производственные возможности могли соответствовать требованиям к продукции.</a:t>
            </a:r>
          </a:p>
          <a:p>
            <a:r>
              <a:rPr lang="ru-RU" sz="2400" dirty="0"/>
              <a:t>Результаты и выводы передачи </a:t>
            </a:r>
            <a:r>
              <a:rPr lang="ru-RU" sz="2400" b="1" dirty="0">
                <a:solidFill>
                  <a:srgbClr val="FF0000"/>
                </a:solidFill>
              </a:rPr>
              <a:t>должны быть зарегистрированы</a:t>
            </a:r>
          </a:p>
        </p:txBody>
      </p:sp>
      <p:pic>
        <p:nvPicPr>
          <p:cNvPr id="3074" name="Picture 2" descr="https://kentekencheck.me/wp-content/uploads/2015/10/controle-auto-kopen.png">
            <a:extLst>
              <a:ext uri="{FF2B5EF4-FFF2-40B4-BE49-F238E27FC236}">
                <a16:creationId xmlns:a16="http://schemas.microsoft.com/office/drawing/2014/main" id="{8078DB0F-8E92-4080-8203-5F4E7E14D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277" y="4476750"/>
            <a:ext cx="25241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772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C151D-FC38-4101-BBDF-513A6FDA7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изменениями проектирования и разработки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64F6F9-802F-4E9C-B2CF-35AA7ADF26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7833" y="1899260"/>
            <a:ext cx="11313041" cy="48098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Изменения в проектировании и разработке должны быть идентифицированы.</a:t>
            </a:r>
          </a:p>
          <a:p>
            <a:pPr marL="0" indent="0">
              <a:buNone/>
            </a:pPr>
            <a:r>
              <a:rPr lang="ru-RU" dirty="0"/>
              <a:t>До внедрения изменения должны быть:</a:t>
            </a:r>
          </a:p>
          <a:p>
            <a:r>
              <a:rPr lang="en-US" dirty="0"/>
              <a:t>a) </a:t>
            </a:r>
            <a:r>
              <a:rPr lang="ru-RU" dirty="0"/>
              <a:t>проанализированы;</a:t>
            </a:r>
          </a:p>
          <a:p>
            <a:r>
              <a:rPr lang="en-US" dirty="0"/>
              <a:t>b) </a:t>
            </a:r>
            <a:r>
              <a:rPr lang="ru-RU" dirty="0"/>
              <a:t>верифицированы;</a:t>
            </a:r>
          </a:p>
          <a:p>
            <a:r>
              <a:rPr lang="ru-RU" dirty="0"/>
              <a:t>c) </a:t>
            </a:r>
            <a:r>
              <a:rPr lang="ru-RU" dirty="0" err="1"/>
              <a:t>валидированы</a:t>
            </a:r>
            <a:r>
              <a:rPr lang="ru-RU" dirty="0"/>
              <a:t>, если это целесообразно;</a:t>
            </a:r>
          </a:p>
          <a:p>
            <a:r>
              <a:rPr lang="en-US" dirty="0"/>
              <a:t>d) </a:t>
            </a:r>
            <a:r>
              <a:rPr lang="ru-RU" dirty="0"/>
              <a:t>одобрены.</a:t>
            </a:r>
          </a:p>
          <a:p>
            <a:pPr marL="0" indent="0">
              <a:buNone/>
            </a:pPr>
            <a:r>
              <a:rPr lang="ru-RU" dirty="0"/>
              <a:t>Анализ изменений проектирования и разработки должен включать оценивание влияния изменений на составные части, полуфабрикаты или уже поставленную продукцию, на входные или выходные данные менеджмента риска и процессы жизненного цикла продукции.</a:t>
            </a:r>
          </a:p>
          <a:p>
            <a:pPr marL="0" indent="0">
              <a:buNone/>
            </a:pPr>
            <a:r>
              <a:rPr lang="ru-RU" dirty="0"/>
              <a:t>Записи изменений, результатов анализа изменений и любых необходимых действий должны поддерживаться в рабочем состоянии</a:t>
            </a:r>
          </a:p>
        </p:txBody>
      </p:sp>
      <p:pic>
        <p:nvPicPr>
          <p:cNvPr id="4098" name="Picture 2" descr="https://kentekencheck.me/wp-content/uploads/2015/10/controle-auto-kopen.png">
            <a:extLst>
              <a:ext uri="{FF2B5EF4-FFF2-40B4-BE49-F238E27FC236}">
                <a16:creationId xmlns:a16="http://schemas.microsoft.com/office/drawing/2014/main" id="{8A4FE92F-D1EC-4837-A06C-94334CAEA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203" y="2080669"/>
            <a:ext cx="25241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520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99E6C-4846-47E6-B948-D164BBDEB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Файлы проектирования и разработки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8A0A606-A323-426B-8E85-C7D6B794266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38009" y="1807534"/>
            <a:ext cx="9341373" cy="432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5979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103</TotalTime>
  <Words>511</Words>
  <Application>Microsoft Office PowerPoint</Application>
  <PresentationFormat>Широкоэкранный</PresentationFormat>
  <Paragraphs>43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Tw Cen MT</vt:lpstr>
      <vt:lpstr>Капля</vt:lpstr>
      <vt:lpstr>П. 7.3 Проектирование и разработка</vt:lpstr>
      <vt:lpstr>Документированные требования процедуры проектирования и разработки медицинских изделий</vt:lpstr>
      <vt:lpstr>В ходе планирования проектирования и разработки организация должна документировать:</vt:lpstr>
      <vt:lpstr>Входные данные:</vt:lpstr>
      <vt:lpstr>Выходные данные должны</vt:lpstr>
      <vt:lpstr>Анализ проектирования и разработки</vt:lpstr>
      <vt:lpstr>Передача проекта в производство</vt:lpstr>
      <vt:lpstr>Управление изменениями проектирования и разработки</vt:lpstr>
      <vt:lpstr>Файлы проектирования и разработки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Проектирование и разработка</dc:title>
  <dc:creator>Tech GranatBio</dc:creator>
  <cp:lastModifiedBy>Tech GranatBio</cp:lastModifiedBy>
  <cp:revision>8</cp:revision>
  <dcterms:created xsi:type="dcterms:W3CDTF">2018-10-16T12:34:10Z</dcterms:created>
  <dcterms:modified xsi:type="dcterms:W3CDTF">2018-10-16T16:19:16Z</dcterms:modified>
</cp:coreProperties>
</file>