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2" r:id="rId9"/>
    <p:sldId id="267" r:id="rId10"/>
    <p:sldId id="263" r:id="rId11"/>
    <p:sldId id="264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D236A-AE2F-40DB-B839-39EBD57A3126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3E496-9313-4E7E-967B-7D1C001BC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6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оценки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E496-9313-4E7E-967B-7D1C001BCE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1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FA116-ABD2-4F20-BA77-EED802BE2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750759"/>
          </a:xfrm>
        </p:spPr>
        <p:txBody>
          <a:bodyPr/>
          <a:lstStyle/>
          <a:p>
            <a:r>
              <a:rPr lang="ru-RU" dirty="0"/>
              <a:t>П. 7.4 Закупки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76FAFB-76F3-4B8C-8255-83DBF62BD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933" y="3705446"/>
            <a:ext cx="8689976" cy="1371599"/>
          </a:xfrm>
        </p:spPr>
        <p:txBody>
          <a:bodyPr/>
          <a:lstStyle/>
          <a:p>
            <a:r>
              <a:rPr lang="ru-RU" dirty="0"/>
              <a:t>ГОСТ ISO 13485-2017 Изделия медицинские. Системы менеджмента качества. Требования для целей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39952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по закупкам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DB1F72-ECD9-4E06-909F-70196A5C5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411" y="1716946"/>
            <a:ext cx="11356198" cy="5045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Информация по закупкам должна описывать или содержать ссылки на закупаемую продукцию, включая, если целесообразно:</a:t>
            </a:r>
          </a:p>
          <a:p>
            <a:r>
              <a:rPr lang="en-US" dirty="0"/>
              <a:t>a) </a:t>
            </a:r>
            <a:r>
              <a:rPr lang="ru-RU" dirty="0"/>
              <a:t>спецификации продукции;</a:t>
            </a:r>
          </a:p>
          <a:p>
            <a:r>
              <a:rPr lang="ru-RU" dirty="0"/>
              <a:t>b) требования к приемке продукции, процедурам, процессам и оборудованию;</a:t>
            </a:r>
          </a:p>
          <a:p>
            <a:r>
              <a:rPr lang="ru-RU" dirty="0"/>
              <a:t>c) требования к квалификации персонала поставщика;</a:t>
            </a:r>
          </a:p>
          <a:p>
            <a:r>
              <a:rPr lang="ru-RU" dirty="0"/>
              <a:t>d) требования к системе менеджмента качества.</a:t>
            </a:r>
          </a:p>
          <a:p>
            <a:pPr marL="0" indent="0">
              <a:buNone/>
            </a:pPr>
            <a:r>
              <a:rPr lang="ru-RU" dirty="0"/>
              <a:t>Организация должна обеспечивать адекватность установленных требований к закупкам до их сообщения поставщику.</a:t>
            </a:r>
          </a:p>
        </p:txBody>
      </p:sp>
    </p:spTree>
    <p:extLst>
      <p:ext uri="{BB962C8B-B14F-4D97-AF65-F5344CB8AC3E}">
        <p14:creationId xmlns:p14="http://schemas.microsoft.com/office/powerpoint/2010/main" val="358507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ru-RU" dirty="0"/>
              <a:t>Верификация закупаемой продукции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DB1F72-ECD9-4E06-909F-70196A5C5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20794"/>
            <a:ext cx="10363826" cy="5277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Организация должна </a:t>
            </a:r>
            <a:r>
              <a:rPr lang="ru-RU" u="sng" dirty="0">
                <a:solidFill>
                  <a:srgbClr val="FF0000"/>
                </a:solidFill>
              </a:rPr>
              <a:t>разработать</a:t>
            </a:r>
            <a:r>
              <a:rPr lang="ru-RU" dirty="0"/>
              <a:t> и осуществлять контроль или иные виды деятельности, необходимые для обеспечения соответствия закупаемой продукции установленным требованиям к закупкам.</a:t>
            </a:r>
          </a:p>
          <a:p>
            <a:pPr marL="0" indent="0">
              <a:buNone/>
            </a:pPr>
            <a:r>
              <a:rPr lang="ru-RU" dirty="0"/>
              <a:t>Объем деятельности по верификации должен быть основан на результатах оценивания поставщика и быть </a:t>
            </a:r>
            <a:r>
              <a:rPr lang="ru-RU" u="sng" dirty="0">
                <a:solidFill>
                  <a:srgbClr val="FF0000"/>
                </a:solidFill>
              </a:rPr>
              <a:t>пропорциональным рискам</a:t>
            </a:r>
            <a:r>
              <a:rPr lang="ru-RU" dirty="0"/>
              <a:t>, связанным с закупаемой продукцией.</a:t>
            </a:r>
          </a:p>
          <a:p>
            <a:pPr marL="0" indent="0">
              <a:buNone/>
            </a:pPr>
            <a:r>
              <a:rPr lang="ru-RU" dirty="0"/>
              <a:t>Если организация получает информацию о каких-либо изменениях в закупаемой продукции, то она должна определить, насколько эти изменения повлияют на процессы жизненного цикла продукции или медицинское изделие.</a:t>
            </a:r>
          </a:p>
        </p:txBody>
      </p:sp>
      <p:pic>
        <p:nvPicPr>
          <p:cNvPr id="3074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0625491F-733D-4655-8000-1B9B7FF8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813" y="4662598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9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AA6C3-71A9-401E-B201-9774CA3C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2450"/>
          </a:xfrm>
        </p:spPr>
        <p:txBody>
          <a:bodyPr/>
          <a:lstStyle/>
          <a:p>
            <a:r>
              <a:rPr lang="ru-RU" dirty="0"/>
              <a:t>Реестр оценки поставщиков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99EA5A9-33EA-422E-8336-978C10D104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28421" y="1176116"/>
            <a:ext cx="9089468" cy="55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9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985F9-2896-42B3-9A28-9A9E2C8E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9" y="618517"/>
            <a:ext cx="10119278" cy="1596177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7.4.1 Процесс закупок</a:t>
            </a:r>
            <a:br>
              <a:rPr lang="ru-RU" dirty="0"/>
            </a:br>
            <a:r>
              <a:rPr lang="ru-RU" sz="2200" dirty="0"/>
              <a:t>Организация должна </a:t>
            </a:r>
            <a:r>
              <a:rPr lang="ru-RU" sz="2200" dirty="0">
                <a:solidFill>
                  <a:srgbClr val="FF0000"/>
                </a:solidFill>
              </a:rPr>
              <a:t>документировать процедуры</a:t>
            </a:r>
            <a:r>
              <a:rPr lang="ru-RU" sz="2200" dirty="0"/>
              <a:t>, обеспечивающие соответствие закупленной продукции установленным требованиям к закупкам.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D1957-5C80-4044-8739-1844C35404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Организация должна установить </a:t>
            </a:r>
            <a:r>
              <a:rPr lang="ru-RU" b="1" u="sng" dirty="0"/>
              <a:t>критерии для оценивания и выбора </a:t>
            </a:r>
            <a:r>
              <a:rPr lang="ru-RU" b="1" dirty="0"/>
              <a:t>поставщиков. Критерии должны быть:</a:t>
            </a:r>
            <a:endParaRPr lang="ru-RU" dirty="0"/>
          </a:p>
          <a:p>
            <a:r>
              <a:rPr lang="en-US" b="1" dirty="0"/>
              <a:t>a)</a:t>
            </a:r>
            <a:r>
              <a:rPr lang="ru-RU" b="1" dirty="0"/>
              <a:t> основаны на способности поставщика поставлять продукцию, соответствующую требованиям организации;</a:t>
            </a:r>
            <a:endParaRPr lang="ru-RU" dirty="0"/>
          </a:p>
          <a:p>
            <a:r>
              <a:rPr lang="en-US" b="1" dirty="0"/>
              <a:t>b)</a:t>
            </a:r>
            <a:r>
              <a:rPr lang="ru-RU" b="1" dirty="0"/>
              <a:t> основаны на результатах деятельности поставщика;</a:t>
            </a:r>
            <a:endParaRPr lang="ru-RU" dirty="0"/>
          </a:p>
          <a:p>
            <a:r>
              <a:rPr lang="en-US" b="1" dirty="0"/>
              <a:t>c)</a:t>
            </a:r>
            <a:r>
              <a:rPr lang="ru-RU" b="1" dirty="0"/>
              <a:t> основаны на влиянии закупаемой продукции на качество медицинского изделия;</a:t>
            </a:r>
            <a:endParaRPr lang="ru-RU" dirty="0"/>
          </a:p>
          <a:p>
            <a:r>
              <a:rPr lang="en-US" b="1" dirty="0"/>
              <a:t>d)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пропорциональны риску, связанному с медицинским изделием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85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8DCCD-CCFC-42F4-AFD5-B7F9E51F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1386"/>
            <a:ext cx="10364451" cy="721185"/>
          </a:xfrm>
        </p:spPr>
        <p:txBody>
          <a:bodyPr/>
          <a:lstStyle/>
          <a:p>
            <a:r>
              <a:rPr lang="ru-RU" dirty="0"/>
              <a:t>Критерии оценки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F39E3-0961-444E-9C76-4479A672DD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16420"/>
            <a:ext cx="10363826" cy="555019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Надежность снабжения.</a:t>
            </a:r>
          </a:p>
          <a:p>
            <a:r>
              <a:rPr lang="ru-RU" dirty="0"/>
              <a:t>2. Качество поставляемой продукции.</a:t>
            </a:r>
          </a:p>
          <a:p>
            <a:r>
              <a:rPr lang="ru-RU" dirty="0"/>
              <a:t>3. Приемлемая цена.</a:t>
            </a:r>
          </a:p>
          <a:p>
            <a:r>
              <a:rPr lang="ru-RU" dirty="0"/>
              <a:t>4. Удаленность генератора материальных потоков от потребляющей логистической системы.</a:t>
            </a:r>
          </a:p>
          <a:p>
            <a:r>
              <a:rPr lang="ru-RU" dirty="0"/>
              <a:t>5. Сроки выполнения текущих и экстренных заказов.</a:t>
            </a:r>
          </a:p>
          <a:p>
            <a:r>
              <a:rPr lang="ru-RU" dirty="0"/>
              <a:t>6. Способность обеспечить поставку запасных частей в течение всего срока службы поставленного оборудования.</a:t>
            </a:r>
          </a:p>
          <a:p>
            <a:r>
              <a:rPr lang="ru-RU" dirty="0"/>
              <a:t>7. Психологический климат в трудовом коллективе поставщика.</a:t>
            </a:r>
          </a:p>
          <a:p>
            <a:r>
              <a:rPr lang="ru-RU" dirty="0"/>
              <a:t>8. Организация управления качеством продукции у поставщика.</a:t>
            </a:r>
          </a:p>
          <a:p>
            <a:r>
              <a:rPr lang="ru-RU" dirty="0"/>
              <a:t>9. Кредитоспособность и финансовое положение поставщика.</a:t>
            </a:r>
          </a:p>
          <a:p>
            <a:r>
              <a:rPr lang="ru-RU" dirty="0"/>
              <a:t>10. Репутация и роль в своей отрасли.</a:t>
            </a:r>
          </a:p>
          <a:p>
            <a:r>
              <a:rPr lang="ru-RU" dirty="0"/>
              <a:t>11. Имидж.</a:t>
            </a:r>
          </a:p>
          <a:p>
            <a:r>
              <a:rPr lang="ru-RU" dirty="0"/>
              <a:t>12. Оформление товара (упаковка).</a:t>
            </a:r>
          </a:p>
          <a:p>
            <a:r>
              <a:rPr lang="ru-RU" dirty="0"/>
              <a:t>13. Наличие резервных мощностей у источника поставки.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98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8DCCD-CCFC-42F4-AFD5-B7F9E51F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1386"/>
            <a:ext cx="10364451" cy="721185"/>
          </a:xfrm>
        </p:spPr>
        <p:txBody>
          <a:bodyPr/>
          <a:lstStyle/>
          <a:p>
            <a:r>
              <a:rPr lang="ru-RU" dirty="0"/>
              <a:t>Основные Критерии оценки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25175A-EAFC-4167-A38F-EDC767F423C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1007151"/>
            <a:ext cx="10994691" cy="575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430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1. </a:t>
            </a: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Качество продукции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Относится к способности поставщика обеспечить товары и услуги в соответствии со спецификациями, а также с требованиями потребителя независимо от того, соответствует ли продукция спецификации.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11430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2. </a:t>
            </a: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Надежность поставщика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(честность, отзывчивость, обязательность, заинтересованность в ведении бизнеса с данной компанией, финансовая стабильность, репутация в своей сфере, соблюдение ранее установленных объемов поставки и сроков поставки и т.д.).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11430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</a:t>
            </a:r>
            <a:r>
              <a:rPr lang="ru-RU" altLang="ru-RU" sz="1800" b="1" i="1" cap="none" dirty="0">
                <a:solidFill>
                  <a:srgbClr val="FF0000"/>
                </a:solidFill>
                <a:cs typeface="Arial" panose="020B0604020202020204" pitchFamily="34" charset="0"/>
              </a:rPr>
              <a:t>. Цена.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 цене должны учитываться все затраты на закупку конкретного материального ресурса, т.е. транспортировку, административные расходы, риск изменения курсов валют, таможенные пошлины и т.д.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11430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4. </a:t>
            </a:r>
            <a:r>
              <a:rPr lang="ru-RU" altLang="ru-RU" sz="1800" b="1" i="1" cap="none" dirty="0">
                <a:solidFill>
                  <a:srgbClr val="FF0000"/>
                </a:solidFill>
                <a:cs typeface="Arial" panose="020B0604020202020204" pitchFamily="34" charset="0"/>
              </a:rPr>
              <a:t>Качество обслуживания.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Оценка по данному критерию требует сбора информации у достаточно широкого круга лиц из различных подразделений компании и сторонних источников. Необходимо соблюдать мнения о качестве технической помощи, отношении поставщика к скорости реакции на изменяющиеся требования и условия поставок, к просьбам о технической помощи, квалификации обслуживающего персонала и т.д.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11430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5. </a:t>
            </a:r>
            <a:r>
              <a:rPr lang="ru-RU" altLang="ru-RU" sz="1800" b="1" i="1" cap="none" dirty="0">
                <a:solidFill>
                  <a:srgbClr val="FF0000"/>
                </a:solidFill>
                <a:cs typeface="Arial" panose="020B0604020202020204" pitchFamily="34" charset="0"/>
              </a:rPr>
              <a:t>Условия платежа и возможность внеплановых поставок.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Поставщики, предлагающие выгодные условия платежа (например, с возможностью получения отсрочки, кредита) и гарантирующие возможность получения внеплановых поставок, позволяют избежать многих проблем снабжения.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1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0"/>
            <a:ext cx="10364451" cy="1596177"/>
          </a:xfrm>
        </p:spPr>
        <p:txBody>
          <a:bodyPr/>
          <a:lstStyle/>
          <a:p>
            <a:r>
              <a:rPr lang="ru-RU" dirty="0"/>
              <a:t>Пример оценочного листа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D0C0FF-22CF-4DE6-8010-958594E819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5728" y="1190625"/>
            <a:ext cx="7572663" cy="5423820"/>
          </a:xfrm>
          <a:prstGeom prst="rect">
            <a:avLst/>
          </a:prstGeom>
        </p:spPr>
      </p:pic>
      <p:pic>
        <p:nvPicPr>
          <p:cNvPr id="1026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2C51218D-9560-429A-B312-072A74584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812" y="0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53AE1C-009C-4ED7-A9DD-ECA4D1B02BC1}"/>
              </a:ext>
            </a:extLst>
          </p:cNvPr>
          <p:cNvSpPr txBox="1"/>
          <p:nvPr/>
        </p:nvSpPr>
        <p:spPr>
          <a:xfrm>
            <a:off x="8754099" y="4682067"/>
            <a:ext cx="2524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Бальная оценка:</a:t>
            </a:r>
          </a:p>
          <a:p>
            <a:r>
              <a:rPr lang="ru-RU" dirty="0"/>
              <a:t>5 – отлично;</a:t>
            </a:r>
          </a:p>
          <a:p>
            <a:r>
              <a:rPr lang="ru-RU" dirty="0"/>
              <a:t>4 – хорошо;</a:t>
            </a:r>
          </a:p>
          <a:p>
            <a:r>
              <a:rPr lang="ru-RU" dirty="0"/>
              <a:t>3 – удовлетворительно;</a:t>
            </a:r>
          </a:p>
          <a:p>
            <a:r>
              <a:rPr lang="ru-RU" dirty="0"/>
              <a:t>2 - плохо</a:t>
            </a:r>
          </a:p>
        </p:txBody>
      </p:sp>
    </p:spTree>
    <p:extLst>
      <p:ext uri="{BB962C8B-B14F-4D97-AF65-F5344CB8AC3E}">
        <p14:creationId xmlns:p14="http://schemas.microsoft.com/office/powerpoint/2010/main" val="318311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493F35-C0B1-418C-8B5D-B7745F46D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99"/>
            <a:ext cx="10632558" cy="6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7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DFA515-3F2B-4DAE-B3D6-6B9536F6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12" y="112877"/>
            <a:ext cx="10377375" cy="66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7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0041"/>
          </a:xfrm>
        </p:spPr>
        <p:txBody>
          <a:bodyPr/>
          <a:lstStyle/>
          <a:p>
            <a:r>
              <a:rPr lang="ru-RU" dirty="0"/>
              <a:t>Переоценка поставщика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DB1F72-ECD9-4E06-909F-70196A5C5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634" y="1525079"/>
            <a:ext cx="11388096" cy="502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Организация </a:t>
            </a:r>
            <a:r>
              <a:rPr lang="ru-RU" b="1" dirty="0">
                <a:solidFill>
                  <a:srgbClr val="FF0000"/>
                </a:solidFill>
              </a:rPr>
              <a:t>должна планировать мониторинг и повторное оценивание </a:t>
            </a:r>
            <a:r>
              <a:rPr lang="ru-RU" dirty="0"/>
              <a:t>поставщиков. Должен осуществляться мониторинг результатов деятельности поставщика в отношении соответствия закупаемой продукции требованиям. Результаты мониторинга должны быть включены </a:t>
            </a:r>
            <a:r>
              <a:rPr lang="ru-RU" u="sng" dirty="0">
                <a:solidFill>
                  <a:srgbClr val="FF0000"/>
                </a:solidFill>
              </a:rPr>
              <a:t>во входные данные процесса повторного оценивания </a:t>
            </a:r>
            <a:r>
              <a:rPr lang="ru-RU" dirty="0"/>
              <a:t>поставщика.</a:t>
            </a:r>
          </a:p>
          <a:p>
            <a:pPr marL="0" indent="0">
              <a:buNone/>
            </a:pPr>
            <a:r>
              <a:rPr lang="ru-RU" dirty="0"/>
              <a:t>Невыполнение поставщиком требований к закупаемой продукции </a:t>
            </a:r>
            <a:r>
              <a:rPr lang="ru-RU" u="sng" dirty="0">
                <a:solidFill>
                  <a:srgbClr val="FF0000"/>
                </a:solidFill>
              </a:rPr>
              <a:t>должно быть рассмотрено пропорционально риску</a:t>
            </a:r>
            <a:r>
              <a:rPr lang="ru-RU" dirty="0"/>
              <a:t>, связанному с закупаемой продукцией и применимыми регулирующими требованиями.</a:t>
            </a:r>
          </a:p>
          <a:p>
            <a:pPr marL="0" indent="0">
              <a:buNone/>
            </a:pPr>
            <a:r>
              <a:rPr lang="ru-RU" dirty="0"/>
              <a:t>Записи результатов оценивания, выбора, мониторинга и повторного оценивания возможностей поставщика или результатов деятельности и любых необходимых действий, вытекающих из этой деятельности, должны поддерживаться в рабочем состоянии</a:t>
            </a:r>
          </a:p>
        </p:txBody>
      </p:sp>
      <p:pic>
        <p:nvPicPr>
          <p:cNvPr id="2050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76D9BD13-FE46-4B72-90CE-690381FBB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03" y="5667375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B01978-7DA8-4707-97F0-F69ADA8D1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90" y="187910"/>
            <a:ext cx="9246481" cy="64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074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158</TotalTime>
  <Words>652</Words>
  <Application>Microsoft Office PowerPoint</Application>
  <PresentationFormat>Широкоэкранный</PresentationFormat>
  <Paragraphs>52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Капля</vt:lpstr>
      <vt:lpstr>П. 7.4 Закупки</vt:lpstr>
      <vt:lpstr>7.4.1 Процесс закупок Организация должна документировать процедуры, обеспечивающие соответствие закупленной продукции установленным требованиям к закупкам.</vt:lpstr>
      <vt:lpstr>Критерии оценки</vt:lpstr>
      <vt:lpstr>Основные Критерии оценки</vt:lpstr>
      <vt:lpstr>Пример оценочного листа</vt:lpstr>
      <vt:lpstr>Презентация PowerPoint</vt:lpstr>
      <vt:lpstr>Презентация PowerPoint</vt:lpstr>
      <vt:lpstr>Переоценка поставщика</vt:lpstr>
      <vt:lpstr>Презентация PowerPoint</vt:lpstr>
      <vt:lpstr>Информация по закупкам</vt:lpstr>
      <vt:lpstr>Верификация закупаемой продукции</vt:lpstr>
      <vt:lpstr>Реестр оценки поставщиков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П. 7.4 Закупки</dc:title>
  <dc:creator>Tech GranatBio</dc:creator>
  <cp:lastModifiedBy>Tech GranatBio</cp:lastModifiedBy>
  <cp:revision>10</cp:revision>
  <dcterms:created xsi:type="dcterms:W3CDTF">2018-10-16T10:23:20Z</dcterms:created>
  <dcterms:modified xsi:type="dcterms:W3CDTF">2018-10-16T16:19:08Z</dcterms:modified>
</cp:coreProperties>
</file>