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5" r:id="rId2"/>
    <p:sldMasterId id="2147483670" r:id="rId3"/>
    <p:sldMasterId id="2147483674" r:id="rId4"/>
    <p:sldMasterId id="2147483698" r:id="rId5"/>
    <p:sldMasterId id="2147483710" r:id="rId6"/>
    <p:sldMasterId id="2147483744" r:id="rId7"/>
  </p:sldMasterIdLst>
  <p:notesMasterIdLst>
    <p:notesMasterId r:id="rId20"/>
  </p:notesMasterIdLst>
  <p:handoutMasterIdLst>
    <p:handoutMasterId r:id="rId21"/>
  </p:handoutMasterIdLst>
  <p:sldIdLst>
    <p:sldId id="813" r:id="rId8"/>
    <p:sldId id="806" r:id="rId9"/>
    <p:sldId id="807" r:id="rId10"/>
    <p:sldId id="808" r:id="rId11"/>
    <p:sldId id="809" r:id="rId12"/>
    <p:sldId id="810" r:id="rId13"/>
    <p:sldId id="811" r:id="rId14"/>
    <p:sldId id="799" r:id="rId15"/>
    <p:sldId id="775" r:id="rId16"/>
    <p:sldId id="812" r:id="rId17"/>
    <p:sldId id="814" r:id="rId18"/>
    <p:sldId id="815" r:id="rId19"/>
  </p:sldIdLst>
  <p:sldSz cx="11949113" cy="6721475"/>
  <p:notesSz cx="9874250" cy="679767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 userDrawn="1">
          <p15:clr>
            <a:srgbClr val="A4A3A4"/>
          </p15:clr>
        </p15:guide>
        <p15:guide id="2" pos="7398" userDrawn="1">
          <p15:clr>
            <a:srgbClr val="A4A3A4"/>
          </p15:clr>
        </p15:guide>
        <p15:guide id="3" orient="horz" pos="4161">
          <p15:clr>
            <a:srgbClr val="A4A3A4"/>
          </p15:clr>
        </p15:guide>
        <p15:guide id="4" pos="7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2142">
          <p15:clr>
            <a:srgbClr val="A4A3A4"/>
          </p15:clr>
        </p15:guide>
        <p15:guide id="4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8B8B"/>
    <a:srgbClr val="F8F8F8"/>
    <a:srgbClr val="F2F2F2"/>
    <a:srgbClr val="304715"/>
    <a:srgbClr val="FFFFFF"/>
    <a:srgbClr val="FF0000"/>
    <a:srgbClr val="E9EAF3"/>
    <a:srgbClr val="C8CAE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83883" autoAdjust="0"/>
  </p:normalViewPr>
  <p:slideViewPr>
    <p:cSldViewPr snapToGrid="0">
      <p:cViewPr varScale="1">
        <p:scale>
          <a:sx n="119" d="100"/>
          <a:sy n="119" d="100"/>
        </p:scale>
        <p:origin x="318" y="84"/>
      </p:cViewPr>
      <p:guideLst>
        <p:guide orient="horz" pos="4124"/>
        <p:guide pos="7398"/>
        <p:guide orient="horz" pos="4161"/>
        <p:guide pos="7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 snapToGrid="0">
      <p:cViewPr varScale="1">
        <p:scale>
          <a:sx n="76" d="100"/>
          <a:sy n="76" d="100"/>
        </p:scale>
        <p:origin x="-3192" y="-90"/>
      </p:cViewPr>
      <p:guideLst>
        <p:guide orient="horz" pos="3132"/>
        <p:guide pos="2145"/>
        <p:guide orient="horz" pos="2142"/>
        <p:guide pos="311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2AB80-1D68-4784-BABA-A59544BBA60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D002CD-73F1-406C-82B8-228AEAD3FDCE}">
      <dgm:prSet custT="1"/>
      <dgm:spPr>
        <a:solidFill>
          <a:srgbClr val="FFC000"/>
        </a:solidFill>
      </dgm:spPr>
      <dgm:t>
        <a:bodyPr/>
        <a:lstStyle/>
        <a:p>
          <a:pPr marL="0" indent="0" rtl="0"/>
          <a:r>
            <a:rPr lang="ru-RU" sz="1200" b="1" dirty="0" smtClean="0">
              <a:solidFill>
                <a:schemeClr val="accent5">
                  <a:lumMod val="75000"/>
                </a:schemeClr>
              </a:solidFill>
            </a:rPr>
            <a:t>Инвестиционный проект – это комплекс мероприятий по созданию, расширению,  модернизации предприятия с целью получения последующего экономического эффекта от его эксплуатации.</a:t>
          </a:r>
          <a:endParaRPr lang="ru-RU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5334E7FE-4733-4C6C-88D6-B7C4B596E997}" type="parTrans" cxnId="{9BE09B04-E128-4EED-B4AB-A86BE434556E}">
      <dgm:prSet/>
      <dgm:spPr/>
      <dgm:t>
        <a:bodyPr/>
        <a:lstStyle/>
        <a:p>
          <a:endParaRPr lang="ru-RU"/>
        </a:p>
      </dgm:t>
    </dgm:pt>
    <dgm:pt modelId="{AEFBB10B-77EB-412F-B9C0-6167F0A73E5B}" type="sibTrans" cxnId="{9BE09B04-E128-4EED-B4AB-A86BE434556E}">
      <dgm:prSet/>
      <dgm:spPr/>
      <dgm:t>
        <a:bodyPr/>
        <a:lstStyle/>
        <a:p>
          <a:endParaRPr lang="ru-RU"/>
        </a:p>
      </dgm:t>
    </dgm:pt>
    <dgm:pt modelId="{27C99A59-A909-4392-A260-5D871F1A52B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75000"/>
                </a:schemeClr>
              </a:solidFill>
            </a:rPr>
            <a:t>В сделках Проектного финансирования источником погашения кредита являются потоки, генерируемые проектом</a:t>
          </a:r>
          <a:endParaRPr lang="ru-RU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857A6D60-6FD0-4B86-ADFD-DBB02EE2E597}" type="parTrans" cxnId="{E77697BF-5EC7-4209-A6F9-0A7512A177F8}">
      <dgm:prSet/>
      <dgm:spPr/>
      <dgm:t>
        <a:bodyPr/>
        <a:lstStyle/>
        <a:p>
          <a:endParaRPr lang="ru-RU"/>
        </a:p>
      </dgm:t>
    </dgm:pt>
    <dgm:pt modelId="{CD6693A5-B89B-409D-9E3C-1F5AA7CFE247}" type="sibTrans" cxnId="{E77697BF-5EC7-4209-A6F9-0A7512A177F8}">
      <dgm:prSet/>
      <dgm:spPr/>
      <dgm:t>
        <a:bodyPr/>
        <a:lstStyle/>
        <a:p>
          <a:endParaRPr lang="ru-RU"/>
        </a:p>
      </dgm:t>
    </dgm:pt>
    <dgm:pt modelId="{17C8E6CD-ECA9-448F-AED2-89395D5B35ED}" type="pres">
      <dgm:prSet presAssocID="{7422AB80-1D68-4784-BABA-A59544BBA60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2DA719-204D-4546-9DE0-E2702B7F5CF5}" type="pres">
      <dgm:prSet presAssocID="{4CD002CD-73F1-406C-82B8-228AEAD3FDCE}" presName="hierRoot1" presStyleCnt="0">
        <dgm:presLayoutVars>
          <dgm:hierBranch val="init"/>
        </dgm:presLayoutVars>
      </dgm:prSet>
      <dgm:spPr/>
    </dgm:pt>
    <dgm:pt modelId="{E0571381-E678-4757-94B9-7B74A9D4DC88}" type="pres">
      <dgm:prSet presAssocID="{4CD002CD-73F1-406C-82B8-228AEAD3FDCE}" presName="rootComposite1" presStyleCnt="0"/>
      <dgm:spPr/>
    </dgm:pt>
    <dgm:pt modelId="{17CF5EE1-D66D-4D82-BBA0-28733FBA273F}" type="pres">
      <dgm:prSet presAssocID="{4CD002CD-73F1-406C-82B8-228AEAD3FDCE}" presName="rootText1" presStyleLbl="alignAcc1" presStyleIdx="0" presStyleCnt="0" custScaleX="297376" custScaleY="151638" custLinFactNeighborX="-6822" custLinFactNeighborY="-2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E86F6-3C11-41F3-874F-7ED5D3A40FFC}" type="pres">
      <dgm:prSet presAssocID="{4CD002CD-73F1-406C-82B8-228AEAD3FDCE}" presName="topArc1" presStyleLbl="parChTrans1D1" presStyleIdx="0" presStyleCnt="4"/>
      <dgm:spPr/>
    </dgm:pt>
    <dgm:pt modelId="{8AAAAC11-AF42-46FE-918D-7579A6531B2D}" type="pres">
      <dgm:prSet presAssocID="{4CD002CD-73F1-406C-82B8-228AEAD3FDCE}" presName="bottomArc1" presStyleLbl="parChTrans1D1" presStyleIdx="1" presStyleCnt="4"/>
      <dgm:spPr/>
    </dgm:pt>
    <dgm:pt modelId="{AC3FEC33-20FB-4121-A52A-079829F31EF4}" type="pres">
      <dgm:prSet presAssocID="{4CD002CD-73F1-406C-82B8-228AEAD3FDCE}" presName="topConnNode1" presStyleLbl="node1" presStyleIdx="0" presStyleCnt="0"/>
      <dgm:spPr/>
      <dgm:t>
        <a:bodyPr/>
        <a:lstStyle/>
        <a:p>
          <a:endParaRPr lang="ru-RU"/>
        </a:p>
      </dgm:t>
    </dgm:pt>
    <dgm:pt modelId="{54488F0D-5C49-4B8A-B5D9-9F730B956761}" type="pres">
      <dgm:prSet presAssocID="{4CD002CD-73F1-406C-82B8-228AEAD3FDCE}" presName="hierChild2" presStyleCnt="0"/>
      <dgm:spPr/>
    </dgm:pt>
    <dgm:pt modelId="{730ED1CC-DD5C-4F8F-8FB4-BA49F62E49A5}" type="pres">
      <dgm:prSet presAssocID="{4CD002CD-73F1-406C-82B8-228AEAD3FDCE}" presName="hierChild3" presStyleCnt="0"/>
      <dgm:spPr/>
    </dgm:pt>
    <dgm:pt modelId="{E7B8E16C-3289-4D29-889F-463A2ED26464}" type="pres">
      <dgm:prSet presAssocID="{27C99A59-A909-4392-A260-5D871F1A52BE}" presName="hierRoot1" presStyleCnt="0">
        <dgm:presLayoutVars>
          <dgm:hierBranch val="init"/>
        </dgm:presLayoutVars>
      </dgm:prSet>
      <dgm:spPr/>
    </dgm:pt>
    <dgm:pt modelId="{B57C5CA6-8A23-46F2-A7C6-2322F202911D}" type="pres">
      <dgm:prSet presAssocID="{27C99A59-A909-4392-A260-5D871F1A52BE}" presName="rootComposite1" presStyleCnt="0"/>
      <dgm:spPr/>
    </dgm:pt>
    <dgm:pt modelId="{38F8BAB1-CAD7-4DA2-A211-4379B5D71A57}" type="pres">
      <dgm:prSet presAssocID="{27C99A59-A909-4392-A260-5D871F1A52BE}" presName="rootText1" presStyleLbl="alignAcc1" presStyleIdx="0" presStyleCnt="0" custScaleX="235883" custScaleY="140996" custLinFactNeighborX="-3756" custLinFactNeighborY="7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573B6-4D7B-44E5-8450-C8C3D5A12DE2}" type="pres">
      <dgm:prSet presAssocID="{27C99A59-A909-4392-A260-5D871F1A52BE}" presName="topArc1" presStyleLbl="parChTrans1D1" presStyleIdx="2" presStyleCnt="4"/>
      <dgm:spPr/>
    </dgm:pt>
    <dgm:pt modelId="{54B9DEFE-E397-48F2-8BEC-56BFFF977916}" type="pres">
      <dgm:prSet presAssocID="{27C99A59-A909-4392-A260-5D871F1A52BE}" presName="bottomArc1" presStyleLbl="parChTrans1D1" presStyleIdx="3" presStyleCnt="4"/>
      <dgm:spPr/>
    </dgm:pt>
    <dgm:pt modelId="{BAB12A58-B268-4781-9BC1-B09BFA769343}" type="pres">
      <dgm:prSet presAssocID="{27C99A59-A909-4392-A260-5D871F1A52BE}" presName="topConnNode1" presStyleLbl="node1" presStyleIdx="0" presStyleCnt="0"/>
      <dgm:spPr/>
      <dgm:t>
        <a:bodyPr/>
        <a:lstStyle/>
        <a:p>
          <a:endParaRPr lang="ru-RU"/>
        </a:p>
      </dgm:t>
    </dgm:pt>
    <dgm:pt modelId="{3FAE2A83-121A-480A-9B6F-EF65C6D9932E}" type="pres">
      <dgm:prSet presAssocID="{27C99A59-A909-4392-A260-5D871F1A52BE}" presName="hierChild2" presStyleCnt="0"/>
      <dgm:spPr/>
    </dgm:pt>
    <dgm:pt modelId="{39A7B9C2-EDE0-411A-92E7-52AF302C658B}" type="pres">
      <dgm:prSet presAssocID="{27C99A59-A909-4392-A260-5D871F1A52BE}" presName="hierChild3" presStyleCnt="0"/>
      <dgm:spPr/>
    </dgm:pt>
  </dgm:ptLst>
  <dgm:cxnLst>
    <dgm:cxn modelId="{AEFC6F60-0E06-42B1-8B19-3F326A7796FC}" type="presOf" srcId="{7422AB80-1D68-4784-BABA-A59544BBA601}" destId="{17C8E6CD-ECA9-448F-AED2-89395D5B35ED}" srcOrd="0" destOrd="0" presId="urn:microsoft.com/office/officeart/2008/layout/HalfCircleOrganizationChart"/>
    <dgm:cxn modelId="{E77697BF-5EC7-4209-A6F9-0A7512A177F8}" srcId="{7422AB80-1D68-4784-BABA-A59544BBA601}" destId="{27C99A59-A909-4392-A260-5D871F1A52BE}" srcOrd="1" destOrd="0" parTransId="{857A6D60-6FD0-4B86-ADFD-DBB02EE2E597}" sibTransId="{CD6693A5-B89B-409D-9E3C-1F5AA7CFE247}"/>
    <dgm:cxn modelId="{442531AB-68E5-480C-B2E8-FF44C17EE2CC}" type="presOf" srcId="{4CD002CD-73F1-406C-82B8-228AEAD3FDCE}" destId="{AC3FEC33-20FB-4121-A52A-079829F31EF4}" srcOrd="1" destOrd="0" presId="urn:microsoft.com/office/officeart/2008/layout/HalfCircleOrganizationChart"/>
    <dgm:cxn modelId="{D3098407-37BE-4568-A3C5-5FFF6C64DFE1}" type="presOf" srcId="{27C99A59-A909-4392-A260-5D871F1A52BE}" destId="{38F8BAB1-CAD7-4DA2-A211-4379B5D71A57}" srcOrd="0" destOrd="0" presId="urn:microsoft.com/office/officeart/2008/layout/HalfCircleOrganizationChart"/>
    <dgm:cxn modelId="{ADB89242-91A3-417C-9EA1-97101B33FA3B}" type="presOf" srcId="{4CD002CD-73F1-406C-82B8-228AEAD3FDCE}" destId="{17CF5EE1-D66D-4D82-BBA0-28733FBA273F}" srcOrd="0" destOrd="0" presId="urn:microsoft.com/office/officeart/2008/layout/HalfCircleOrganizationChart"/>
    <dgm:cxn modelId="{9BE09B04-E128-4EED-B4AB-A86BE434556E}" srcId="{7422AB80-1D68-4784-BABA-A59544BBA601}" destId="{4CD002CD-73F1-406C-82B8-228AEAD3FDCE}" srcOrd="0" destOrd="0" parTransId="{5334E7FE-4733-4C6C-88D6-B7C4B596E997}" sibTransId="{AEFBB10B-77EB-412F-B9C0-6167F0A73E5B}"/>
    <dgm:cxn modelId="{68FFBC61-FEE8-458A-990C-C2FAE82C00A0}" type="presOf" srcId="{27C99A59-A909-4392-A260-5D871F1A52BE}" destId="{BAB12A58-B268-4781-9BC1-B09BFA769343}" srcOrd="1" destOrd="0" presId="urn:microsoft.com/office/officeart/2008/layout/HalfCircleOrganizationChart"/>
    <dgm:cxn modelId="{ECB1DE1A-1398-4018-9509-51502DA557AD}" type="presParOf" srcId="{17C8E6CD-ECA9-448F-AED2-89395D5B35ED}" destId="{012DA719-204D-4546-9DE0-E2702B7F5CF5}" srcOrd="0" destOrd="0" presId="urn:microsoft.com/office/officeart/2008/layout/HalfCircleOrganizationChart"/>
    <dgm:cxn modelId="{EDFCF5BF-65D9-4C77-8252-9315CCFD875B}" type="presParOf" srcId="{012DA719-204D-4546-9DE0-E2702B7F5CF5}" destId="{E0571381-E678-4757-94B9-7B74A9D4DC88}" srcOrd="0" destOrd="0" presId="urn:microsoft.com/office/officeart/2008/layout/HalfCircleOrganizationChart"/>
    <dgm:cxn modelId="{7191D006-B2E5-4F55-A940-B3E83877AF9B}" type="presParOf" srcId="{E0571381-E678-4757-94B9-7B74A9D4DC88}" destId="{17CF5EE1-D66D-4D82-BBA0-28733FBA273F}" srcOrd="0" destOrd="0" presId="urn:microsoft.com/office/officeart/2008/layout/HalfCircleOrganizationChart"/>
    <dgm:cxn modelId="{0206CF5B-1ED5-4526-B3E5-D517D077BF98}" type="presParOf" srcId="{E0571381-E678-4757-94B9-7B74A9D4DC88}" destId="{BD4E86F6-3C11-41F3-874F-7ED5D3A40FFC}" srcOrd="1" destOrd="0" presId="urn:microsoft.com/office/officeart/2008/layout/HalfCircleOrganizationChart"/>
    <dgm:cxn modelId="{AABDFAB6-8AE5-4621-877D-3DCEC28D7D6A}" type="presParOf" srcId="{E0571381-E678-4757-94B9-7B74A9D4DC88}" destId="{8AAAAC11-AF42-46FE-918D-7579A6531B2D}" srcOrd="2" destOrd="0" presId="urn:microsoft.com/office/officeart/2008/layout/HalfCircleOrganizationChart"/>
    <dgm:cxn modelId="{3E9ED682-EA1E-4CBB-B9B1-C6FF86448927}" type="presParOf" srcId="{E0571381-E678-4757-94B9-7B74A9D4DC88}" destId="{AC3FEC33-20FB-4121-A52A-079829F31EF4}" srcOrd="3" destOrd="0" presId="urn:microsoft.com/office/officeart/2008/layout/HalfCircleOrganizationChart"/>
    <dgm:cxn modelId="{F0866C71-1B25-4894-9167-9A5A4E587DFD}" type="presParOf" srcId="{012DA719-204D-4546-9DE0-E2702B7F5CF5}" destId="{54488F0D-5C49-4B8A-B5D9-9F730B956761}" srcOrd="1" destOrd="0" presId="urn:microsoft.com/office/officeart/2008/layout/HalfCircleOrganizationChart"/>
    <dgm:cxn modelId="{687BA784-BFDD-4C1E-ADD9-C51B0300E546}" type="presParOf" srcId="{012DA719-204D-4546-9DE0-E2702B7F5CF5}" destId="{730ED1CC-DD5C-4F8F-8FB4-BA49F62E49A5}" srcOrd="2" destOrd="0" presId="urn:microsoft.com/office/officeart/2008/layout/HalfCircleOrganizationChart"/>
    <dgm:cxn modelId="{8DFAE2C1-CF9A-42BE-80F6-4CE133684195}" type="presParOf" srcId="{17C8E6CD-ECA9-448F-AED2-89395D5B35ED}" destId="{E7B8E16C-3289-4D29-889F-463A2ED26464}" srcOrd="1" destOrd="0" presId="urn:microsoft.com/office/officeart/2008/layout/HalfCircleOrganizationChart"/>
    <dgm:cxn modelId="{7806F4C5-3922-4E2A-B8B9-7335F1FD9018}" type="presParOf" srcId="{E7B8E16C-3289-4D29-889F-463A2ED26464}" destId="{B57C5CA6-8A23-46F2-A7C6-2322F202911D}" srcOrd="0" destOrd="0" presId="urn:microsoft.com/office/officeart/2008/layout/HalfCircleOrganizationChart"/>
    <dgm:cxn modelId="{CDD12A70-0C1A-4280-A70A-527EBED13553}" type="presParOf" srcId="{B57C5CA6-8A23-46F2-A7C6-2322F202911D}" destId="{38F8BAB1-CAD7-4DA2-A211-4379B5D71A57}" srcOrd="0" destOrd="0" presId="urn:microsoft.com/office/officeart/2008/layout/HalfCircleOrganizationChart"/>
    <dgm:cxn modelId="{D7329232-81C8-4F95-B50F-23631D950D7C}" type="presParOf" srcId="{B57C5CA6-8A23-46F2-A7C6-2322F202911D}" destId="{E38573B6-4D7B-44E5-8450-C8C3D5A12DE2}" srcOrd="1" destOrd="0" presId="urn:microsoft.com/office/officeart/2008/layout/HalfCircleOrganizationChart"/>
    <dgm:cxn modelId="{19545A99-B689-416F-A25A-248EDB44E1D5}" type="presParOf" srcId="{B57C5CA6-8A23-46F2-A7C6-2322F202911D}" destId="{54B9DEFE-E397-48F2-8BEC-56BFFF977916}" srcOrd="2" destOrd="0" presId="urn:microsoft.com/office/officeart/2008/layout/HalfCircleOrganizationChart"/>
    <dgm:cxn modelId="{CEFC9D5F-379E-4215-9A07-B7D07EF49210}" type="presParOf" srcId="{B57C5CA6-8A23-46F2-A7C6-2322F202911D}" destId="{BAB12A58-B268-4781-9BC1-B09BFA769343}" srcOrd="3" destOrd="0" presId="urn:microsoft.com/office/officeart/2008/layout/HalfCircleOrganizationChart"/>
    <dgm:cxn modelId="{2EA5E14C-C1EE-43F7-B2D1-EC2C4A076C9F}" type="presParOf" srcId="{E7B8E16C-3289-4D29-889F-463A2ED26464}" destId="{3FAE2A83-121A-480A-9B6F-EF65C6D9932E}" srcOrd="1" destOrd="0" presId="urn:microsoft.com/office/officeart/2008/layout/HalfCircleOrganizationChart"/>
    <dgm:cxn modelId="{E9651194-141F-4332-9BAE-25DF07D764C6}" type="presParOf" srcId="{E7B8E16C-3289-4D29-889F-463A2ED26464}" destId="{39A7B9C2-EDE0-411A-92E7-52AF302C65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2825" y="427038"/>
            <a:ext cx="5318125" cy="2990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9615" y="3652663"/>
            <a:ext cx="841449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811987" y="6479019"/>
            <a:ext cx="7833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595259" y="37030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cs typeface="Arial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Arial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Arial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Arial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2825" y="427038"/>
            <a:ext cx="5318125" cy="2990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618" y="3652669"/>
            <a:ext cx="8414499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615" y="3652663"/>
            <a:ext cx="8414499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858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615" y="3652663"/>
            <a:ext cx="8414499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004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615" y="3652663"/>
            <a:ext cx="8414499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670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.xml"/><Relationship Id="rId11" Type="http://schemas.openxmlformats.org/officeDocument/2006/relationships/image" Target="../media/image5.jpeg"/><Relationship Id="rId5" Type="http://schemas.openxmlformats.org/officeDocument/2006/relationships/tags" Target="../tags/tag18.xml"/><Relationship Id="rId10" Type="http://schemas.openxmlformats.org/officeDocument/2006/relationships/image" Target="../media/image4.emf"/><Relationship Id="rId4" Type="http://schemas.openxmlformats.org/officeDocument/2006/relationships/tags" Target="../tags/tag17.xml"/><Relationship Id="rId9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oleObject" Target="../embeddings/oleObject7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tags" Target="../tags/tag46.xml"/><Relationship Id="rId11" Type="http://schemas.openxmlformats.org/officeDocument/2006/relationships/image" Target="../media/image6.jpeg"/><Relationship Id="rId5" Type="http://schemas.openxmlformats.org/officeDocument/2006/relationships/tags" Target="../tags/tag45.xml"/><Relationship Id="rId10" Type="http://schemas.openxmlformats.org/officeDocument/2006/relationships/image" Target="../media/image4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2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1.xml"/><Relationship Id="rId11" Type="http://schemas.openxmlformats.org/officeDocument/2006/relationships/image" Target="../media/image6.jpeg"/><Relationship Id="rId5" Type="http://schemas.openxmlformats.org/officeDocument/2006/relationships/tags" Target="../tags/tag100.xml"/><Relationship Id="rId10" Type="http://schemas.openxmlformats.org/officeDocument/2006/relationships/image" Target="../media/image4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vmlDrawing" Target="../drawings/vmlDrawing9.vml"/><Relationship Id="rId6" Type="http://schemas.openxmlformats.org/officeDocument/2006/relationships/tags" Target="../tags/tag68.xml"/><Relationship Id="rId11" Type="http://schemas.openxmlformats.org/officeDocument/2006/relationships/image" Target="../media/image6.jpeg"/><Relationship Id="rId5" Type="http://schemas.openxmlformats.org/officeDocument/2006/relationships/tags" Target="../tags/tag67.xml"/><Relationship Id="rId10" Type="http://schemas.openxmlformats.org/officeDocument/2006/relationships/image" Target="../media/image4.emf"/><Relationship Id="rId4" Type="http://schemas.openxmlformats.org/officeDocument/2006/relationships/tags" Target="../tags/tag66.xml"/><Relationship Id="rId9" Type="http://schemas.openxmlformats.org/officeDocument/2006/relationships/oleObject" Target="../embeddings/oleObject1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8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608348"/>
              </p:ext>
            </p:extLst>
          </p:nvPr>
        </p:nvGraphicFramePr>
        <p:xfrm>
          <a:off x="0" y="2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1959697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56933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911775" y="2705101"/>
            <a:ext cx="68583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100" noProof="0" dirty="0" smtClean="0">
                <a:solidFill>
                  <a:schemeClr val="bg1"/>
                </a:solidFill>
              </a:defRPr>
            </a:lvl1pPr>
          </a:lstStyle>
          <a:p>
            <a:pPr lvl="0" defTabSz="896377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911773" y="4144152"/>
            <a:ext cx="598196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31977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911775" y="4952845"/>
            <a:ext cx="70488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pPr lvl="0"/>
            <a:r>
              <a:rPr lang="en-US" sz="1600" dirty="0" smtClean="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01" y="4319771"/>
            <a:ext cx="10156217" cy="587463"/>
          </a:xfrm>
          <a:prstGeom prst="rect">
            <a:avLst/>
          </a:prstGeom>
        </p:spPr>
        <p:txBody>
          <a:bodyPr lIns="91407" tIns="45705" rIns="91407" bIns="45705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4301" y="2849563"/>
            <a:ext cx="10156217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815" indent="0">
              <a:buNone/>
              <a:defRPr sz="1800"/>
            </a:lvl2pPr>
            <a:lvl3pPr marL="917709" indent="0">
              <a:buNone/>
              <a:defRPr sz="1600"/>
            </a:lvl3pPr>
            <a:lvl4pPr marL="1376577" indent="0">
              <a:buNone/>
              <a:defRPr sz="1400"/>
            </a:lvl4pPr>
            <a:lvl5pPr marL="1835437" indent="0">
              <a:buNone/>
              <a:defRPr sz="1400"/>
            </a:lvl5pPr>
            <a:lvl6pPr marL="2294299" indent="0">
              <a:buNone/>
              <a:defRPr sz="1400"/>
            </a:lvl6pPr>
            <a:lvl7pPr marL="2753159" indent="0">
              <a:buNone/>
              <a:defRPr sz="1400"/>
            </a:lvl7pPr>
            <a:lvl8pPr marL="3212019" indent="0">
              <a:buNone/>
              <a:defRPr sz="1400"/>
            </a:lvl8pPr>
            <a:lvl9pPr marL="36708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6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8" y="368345"/>
            <a:ext cx="8962364" cy="277768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6889" y="1951038"/>
            <a:ext cx="2766605" cy="12223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6670" y="1951038"/>
            <a:ext cx="2766606" cy="12223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44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27" y="1111295"/>
            <a:ext cx="10755260" cy="277768"/>
          </a:xfrm>
          <a:prstGeom prst="rect">
            <a:avLst/>
          </a:prstGeom>
        </p:spPr>
        <p:txBody>
          <a:bodyPr lIns="91407" tIns="45705" rIns="91407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57" y="1504972"/>
            <a:ext cx="5279200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957" y="2132014"/>
            <a:ext cx="5279200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0870" y="1504972"/>
            <a:ext cx="5281317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70870" y="2132014"/>
            <a:ext cx="5281317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3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8" y="368345"/>
            <a:ext cx="8962364" cy="277768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89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18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27" y="1114167"/>
            <a:ext cx="3930824" cy="292388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1712" y="268295"/>
            <a:ext cx="6680496" cy="573563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927" y="1406529"/>
            <a:ext cx="3930824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92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137" y="4968631"/>
            <a:ext cx="7169468" cy="292388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41137" y="600075"/>
            <a:ext cx="7169468" cy="4033838"/>
          </a:xfrm>
        </p:spPr>
        <p:txBody>
          <a:bodyPr/>
          <a:lstStyle>
            <a:lvl1pPr marL="0" indent="0">
              <a:buNone/>
              <a:defRPr sz="3300"/>
            </a:lvl1pPr>
            <a:lvl2pPr marL="458815" indent="0">
              <a:buNone/>
              <a:defRPr sz="2900"/>
            </a:lvl2pPr>
            <a:lvl3pPr marL="917709" indent="0">
              <a:buNone/>
              <a:defRPr sz="2400"/>
            </a:lvl3pPr>
            <a:lvl4pPr marL="1376577" indent="0">
              <a:buNone/>
              <a:defRPr sz="2000"/>
            </a:lvl4pPr>
            <a:lvl5pPr marL="1835437" indent="0">
              <a:buNone/>
              <a:defRPr sz="2000"/>
            </a:lvl5pPr>
            <a:lvl6pPr marL="2294299" indent="0">
              <a:buNone/>
              <a:defRPr sz="2000"/>
            </a:lvl6pPr>
            <a:lvl7pPr marL="2753159" indent="0">
              <a:buNone/>
              <a:defRPr sz="2000"/>
            </a:lvl7pPr>
            <a:lvl8pPr marL="3212019" indent="0">
              <a:buNone/>
              <a:defRPr sz="2000"/>
            </a:lvl8pPr>
            <a:lvl9pPr marL="367087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1137" y="5260975"/>
            <a:ext cx="7169468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97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8" y="368345"/>
            <a:ext cx="8962364" cy="277768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65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81590" y="371475"/>
            <a:ext cx="362979" cy="2801938"/>
          </a:xfrm>
          <a:prstGeom prst="rect">
            <a:avLst/>
          </a:prstGeom>
        </p:spPr>
        <p:txBody>
          <a:bodyPr vert="eaVert"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8767" y="371475"/>
            <a:ext cx="6519622" cy="2801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08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520174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11256932" y="36513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520178" y="498475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520177" y="655641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4" y="3"/>
            <a:ext cx="11944879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028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latin typeface="Arial"/>
                </a:rPr>
                <a:t>КОНФИДЕНЦИАЛЬНАЯ ИНФОРМАЦИЯ, СОБСТВЕННОСТЬ McKINSEY &amp; COMPANY</a:t>
              </a:r>
            </a:p>
            <a:p>
              <a:pPr defTabSz="821028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latin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45" y="6443666"/>
            <a:ext cx="2182379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921731" y="2084744"/>
            <a:ext cx="8179454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-2114" y="818577"/>
            <a:ext cx="11951229" cy="45719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6" tIns="46638" rIns="93276" bIns="4663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413" y="166023"/>
            <a:ext cx="2593966" cy="62452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1965" y="4787173"/>
            <a:ext cx="11989626" cy="2113802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4627"/>
          <a:stretch/>
        </p:blipFill>
        <p:spPr bwMode="auto">
          <a:xfrm>
            <a:off x="5673163" y="3190875"/>
            <a:ext cx="6275950" cy="30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921731" y="3624703"/>
            <a:ext cx="7722437" cy="246221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481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373143"/>
              </p:ext>
            </p:extLst>
          </p:nvPr>
        </p:nvGraphicFramePr>
        <p:xfrm>
          <a:off x="0" y="2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61" y="202567"/>
            <a:ext cx="8962363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90601" y="3697331"/>
            <a:ext cx="6581008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4590598" y="2147551"/>
            <a:ext cx="6917573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5.591\Деревце-с-облачками_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602435"/>
            <a:ext cx="4603781" cy="34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90601" y="3697331"/>
            <a:ext cx="6581008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4590598" y="2147551"/>
            <a:ext cx="6917573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311372" y="1428309"/>
            <a:ext cx="4799401" cy="4299251"/>
            <a:chOff x="-273711" y="1428309"/>
            <a:chExt cx="3682622" cy="4398665"/>
          </a:xfrm>
        </p:grpSpPr>
        <p:pic>
          <p:nvPicPr>
            <p:cNvPr id="8" name="Picture 2" descr="C:\Users\Lukanina-AN\AppData\Local\Microsoft\Windows\Temporary Internet Files\Low\Content.IE5\U9HPN9CK\WEareTEAM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35296">
              <a:off x="1464937" y="1092742"/>
              <a:ext cx="1608407" cy="227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KANI~1\AppData\Local\Temp\Rar$DI00.669\ImLeader_d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74329">
              <a:off x="82787" y="1695408"/>
              <a:ext cx="1266509" cy="197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LUKANI~1\AppData\Local\Temp\Rar$DI03.218\все-для-клиента_d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3251">
              <a:off x="472355" y="2831967"/>
              <a:ext cx="2499145" cy="299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480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90601" y="3697331"/>
            <a:ext cx="6581008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4590598" y="2147551"/>
            <a:ext cx="6917573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6" y="1633774"/>
            <a:ext cx="4231307" cy="36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1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90601" y="3697331"/>
            <a:ext cx="6581008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4590598" y="2147551"/>
            <a:ext cx="6917573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7.270\деревце-с-солнышком_d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66" y="1416818"/>
            <a:ext cx="5419328" cy="42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90601" y="3697331"/>
            <a:ext cx="6581008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4590598" y="2147551"/>
            <a:ext cx="6917573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9.235\земной-шар_d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8" y="2023680"/>
            <a:ext cx="4348885" cy="29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5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" y="6147032"/>
            <a:ext cx="777107" cy="571240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2002456" y="1684338"/>
            <a:ext cx="827441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836803" y="6482891"/>
            <a:ext cx="10358745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836803" y="6249216"/>
            <a:ext cx="10358745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58762" y="481391"/>
            <a:ext cx="903856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1769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6" y="6149401"/>
            <a:ext cx="834125" cy="562837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2002456" y="1684338"/>
            <a:ext cx="827441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836803" y="6249216"/>
            <a:ext cx="10358745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836803" y="6482891"/>
            <a:ext cx="10358745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58762" y="481391"/>
            <a:ext cx="903856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8227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6233941"/>
            <a:ext cx="590581" cy="492707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2002456" y="1684338"/>
            <a:ext cx="827441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836803" y="6249216"/>
            <a:ext cx="10358745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836803" y="6482891"/>
            <a:ext cx="10358745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58762" y="481391"/>
            <a:ext cx="903856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805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02456" y="1684338"/>
            <a:ext cx="827441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8" y="6482891"/>
            <a:ext cx="1103678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58758" y="6249216"/>
            <a:ext cx="1103678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58762" y="481391"/>
            <a:ext cx="903856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92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084" y="1190247"/>
            <a:ext cx="9204579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63531" y="6229812"/>
            <a:ext cx="2788126" cy="357856"/>
          </a:xfrm>
          <a:prstGeom prst="rect">
            <a:avLst/>
          </a:prstGeom>
        </p:spPr>
        <p:txBody>
          <a:bodyPr lIns="91411" tIns="45706" rIns="91411" bIns="45706"/>
          <a:lstStyle>
            <a:lvl1pPr eaLnBrk="0" hangingPunct="0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A65DC-9D1A-4E4B-A499-5F3649320711}" type="slidenum">
              <a:rPr lang="ru-RU" sz="180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0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68036" y="1034672"/>
            <a:ext cx="10889043" cy="5660354"/>
            <a:chOff x="81" y="665"/>
            <a:chExt cx="5249" cy="3638"/>
          </a:xfrm>
        </p:grpSpPr>
        <p:sp>
          <p:nvSpPr>
            <p:cNvPr id="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912813" eaLnBrk="0" hangingPunct="0"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912813" eaLnBrk="0" hangingPunct="0"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912813" eaLnBrk="0" hangingPunct="0"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912813" eaLnBrk="0" hangingPunct="0"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sz="1600" i="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2"/>
              <a:ext cx="524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912813" eaLnBrk="0" hangingPunct="0"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912813" eaLnBrk="0" hangingPunct="0"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912813" eaLnBrk="0" hangingPunct="0"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912813" eaLnBrk="0" hangingPunct="0"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SzPct val="120000"/>
                <a:buChar char="-"/>
                <a:tabLst>
                  <a:tab pos="544513" algn="r"/>
                </a:tabLst>
                <a:defRPr sz="2000" i="1">
                  <a:solidFill>
                    <a:srgbClr val="339933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sz="1200" i="0" smtClean="0">
                  <a:solidFill>
                    <a:srgbClr val="000000"/>
                  </a:solidFill>
                  <a:latin typeface="Arial" charset="0"/>
                </a:rPr>
                <a:t>	*	Footnote</a:t>
              </a: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en-AU" sz="1200" i="0" smtClean="0">
                  <a:solidFill>
                    <a:srgbClr val="000000"/>
                  </a:solidFill>
                  <a:latin typeface="Arial" charset="0"/>
                </a:rPr>
                <a:t>Source:		Source</a:t>
              </a:r>
            </a:p>
          </p:txBody>
        </p:sp>
      </p:grpSp>
      <p:sp>
        <p:nvSpPr>
          <p:cNvPr id="5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10993018" y="2691436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i="0" smtClean="0">
                <a:solidFill>
                  <a:srgbClr val="000000"/>
                </a:solidFill>
                <a:latin typeface="Arial" charset="0"/>
              </a:rPr>
              <a:t>Working Draft - Last Modified 03.02.2009 18:56:10</a:t>
            </a:r>
            <a:endParaRPr lang="en-AU" sz="60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11369724" y="4205324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33450" eaLnBrk="0" hangingPunct="0"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-"/>
              <a:defRPr sz="2000" i="1">
                <a:solidFill>
                  <a:srgbClr val="3399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AU" sz="600" i="0" smtClean="0">
                <a:solidFill>
                  <a:srgbClr val="000000"/>
                </a:solidFill>
                <a:latin typeface="Arial" charset="0"/>
              </a:rPr>
              <a:t>Printed 18.07.2008 13:03:31</a:t>
            </a:r>
          </a:p>
        </p:txBody>
      </p:sp>
      <p:graphicFrame>
        <p:nvGraphicFramePr>
          <p:cNvPr id="7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1"/>
          <a:ext cx="207451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6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07451" cy="155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0" y="821515"/>
          <a:ext cx="11949113" cy="7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7" name="Фотография Photo Editor" r:id="rId9" imgW="14270442" imgH="142933" progId="MSPhotoEd.3">
                  <p:embed/>
                </p:oleObj>
              </mc:Choice>
              <mc:Fallback>
                <p:oleObj name="Фотография Photo Editor" r:id="rId9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1515"/>
                        <a:ext cx="11949113" cy="7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97755"/>
            <a:ext cx="11949113" cy="52900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3345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35050"/>
              </p:ext>
            </p:extLst>
          </p:nvPr>
        </p:nvGraphicFramePr>
        <p:xfrm>
          <a:off x="9702800" y="149367"/>
          <a:ext cx="2109396" cy="4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8" name="Фотография Photo Editor" r:id="rId11" imgW="4172532" imgH="1114581" progId="MSPhotoEd.3">
                  <p:embed/>
                </p:oleObj>
              </mc:Choice>
              <mc:Fallback>
                <p:oleObj name="Фотография Photo Editor" r:id="rId11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800" y="149367"/>
                        <a:ext cx="2109396" cy="48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1470728" y="6416676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4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84" y="2088028"/>
            <a:ext cx="10156746" cy="1440761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2367" y="3808836"/>
            <a:ext cx="8364379" cy="171771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6977" indent="0" algn="ctr">
              <a:buNone/>
              <a:defRPr/>
            </a:lvl2pPr>
            <a:lvl3pPr marL="913952" indent="0" algn="ctr">
              <a:buNone/>
              <a:defRPr/>
            </a:lvl3pPr>
            <a:lvl4pPr marL="1370928" indent="0" algn="ctr">
              <a:buNone/>
              <a:defRPr/>
            </a:lvl4pPr>
            <a:lvl5pPr marL="1827906" indent="0" algn="ctr">
              <a:buNone/>
              <a:defRPr/>
            </a:lvl5pPr>
            <a:lvl6pPr marL="2284881" indent="0" algn="ctr">
              <a:buNone/>
              <a:defRPr/>
            </a:lvl6pPr>
            <a:lvl7pPr marL="2741858" indent="0" algn="ctr">
              <a:buNone/>
              <a:defRPr/>
            </a:lvl7pPr>
            <a:lvl8pPr marL="3198834" indent="0" algn="ctr">
              <a:buNone/>
              <a:defRPr/>
            </a:lvl8pPr>
            <a:lvl9pPr marL="3655811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9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3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898" y="4319172"/>
            <a:ext cx="10156746" cy="1334960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3898" y="2848849"/>
            <a:ext cx="10156746" cy="1470322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6977" indent="0">
              <a:buNone/>
              <a:defRPr sz="1800"/>
            </a:lvl2pPr>
            <a:lvl3pPr marL="913952" indent="0">
              <a:buNone/>
              <a:defRPr sz="1600"/>
            </a:lvl3pPr>
            <a:lvl4pPr marL="1370928" indent="0">
              <a:buNone/>
              <a:defRPr sz="1400"/>
            </a:lvl4pPr>
            <a:lvl5pPr marL="1827906" indent="0">
              <a:buNone/>
              <a:defRPr sz="1400"/>
            </a:lvl5pPr>
            <a:lvl6pPr marL="2284881" indent="0">
              <a:buNone/>
              <a:defRPr sz="1400"/>
            </a:lvl6pPr>
            <a:lvl7pPr marL="2741858" indent="0">
              <a:buNone/>
              <a:defRPr sz="1400"/>
            </a:lvl7pPr>
            <a:lvl8pPr marL="3198834" indent="0">
              <a:buNone/>
              <a:defRPr sz="1400"/>
            </a:lvl8pPr>
            <a:lvl9pPr marL="3655811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559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0928" y="1677262"/>
            <a:ext cx="4800390" cy="4204034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50466" y="1677262"/>
            <a:ext cx="4802464" cy="4204034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95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29" y="326739"/>
            <a:ext cx="10754202" cy="1120246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456" y="1504565"/>
            <a:ext cx="527960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6" indent="0">
              <a:buNone/>
              <a:defRPr sz="1600" b="1"/>
            </a:lvl5pPr>
            <a:lvl6pPr marL="2284881" indent="0">
              <a:buNone/>
              <a:defRPr sz="1600" b="1"/>
            </a:lvl6pPr>
            <a:lvl7pPr marL="2741858" indent="0">
              <a:buNone/>
              <a:defRPr sz="1600" b="1"/>
            </a:lvl7pPr>
            <a:lvl8pPr marL="3198834" indent="0">
              <a:buNone/>
              <a:defRPr sz="1600" b="1"/>
            </a:lvl8pPr>
            <a:lvl9pPr marL="36558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456" y="2131579"/>
            <a:ext cx="527960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9993" y="1504565"/>
            <a:ext cx="528167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6" indent="0">
              <a:buNone/>
              <a:defRPr sz="1600" b="1"/>
            </a:lvl5pPr>
            <a:lvl6pPr marL="2284881" indent="0">
              <a:buNone/>
              <a:defRPr sz="1600" b="1"/>
            </a:lvl6pPr>
            <a:lvl7pPr marL="2741858" indent="0">
              <a:buNone/>
              <a:defRPr sz="1600" b="1"/>
            </a:lvl7pPr>
            <a:lvl8pPr marL="3198834" indent="0">
              <a:buNone/>
              <a:defRPr sz="1600" b="1"/>
            </a:lvl8pPr>
            <a:lvl9pPr marL="36558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69993" y="2131579"/>
            <a:ext cx="528167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0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9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64" y="267618"/>
            <a:ext cx="3931176" cy="1138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1771" y="267630"/>
            <a:ext cx="6679886" cy="57365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464" y="1406534"/>
            <a:ext cx="3931176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2" indent="0">
              <a:buNone/>
              <a:defRPr sz="1000"/>
            </a:lvl3pPr>
            <a:lvl4pPr marL="1370928" indent="0">
              <a:buNone/>
              <a:defRPr sz="900"/>
            </a:lvl4pPr>
            <a:lvl5pPr marL="1827906" indent="0">
              <a:buNone/>
              <a:defRPr sz="900"/>
            </a:lvl5pPr>
            <a:lvl6pPr marL="2284881" indent="0">
              <a:buNone/>
              <a:defRPr sz="900"/>
            </a:lvl6pPr>
            <a:lvl7pPr marL="2741858" indent="0">
              <a:buNone/>
              <a:defRPr sz="900"/>
            </a:lvl7pPr>
            <a:lvl8pPr marL="3198834" indent="0">
              <a:buNone/>
              <a:defRPr sz="900"/>
            </a:lvl8pPr>
            <a:lvl9pPr marL="36558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006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110" y="4705046"/>
            <a:ext cx="7169468" cy="5554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42110" y="600576"/>
            <a:ext cx="7169468" cy="4032885"/>
          </a:xfrm>
        </p:spPr>
        <p:txBody>
          <a:bodyPr/>
          <a:lstStyle>
            <a:lvl1pPr marL="0" indent="0">
              <a:buNone/>
              <a:defRPr sz="3200"/>
            </a:lvl1pPr>
            <a:lvl2pPr marL="456977" indent="0">
              <a:buNone/>
              <a:defRPr sz="2800"/>
            </a:lvl2pPr>
            <a:lvl3pPr marL="913952" indent="0">
              <a:buNone/>
              <a:defRPr sz="2400"/>
            </a:lvl3pPr>
            <a:lvl4pPr marL="1370928" indent="0">
              <a:buNone/>
              <a:defRPr sz="2000"/>
            </a:lvl4pPr>
            <a:lvl5pPr marL="1827906" indent="0">
              <a:buNone/>
              <a:defRPr sz="2000"/>
            </a:lvl5pPr>
            <a:lvl6pPr marL="2284881" indent="0">
              <a:buNone/>
              <a:defRPr sz="2000"/>
            </a:lvl6pPr>
            <a:lvl7pPr marL="2741858" indent="0">
              <a:buNone/>
              <a:defRPr sz="2000"/>
            </a:lvl7pPr>
            <a:lvl8pPr marL="3198834" indent="0">
              <a:buNone/>
              <a:defRPr sz="2000"/>
            </a:lvl8pPr>
            <a:lvl9pPr marL="3655811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2110" y="5260501"/>
            <a:ext cx="7169468" cy="788840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2" indent="0">
              <a:buNone/>
              <a:defRPr sz="1000"/>
            </a:lvl3pPr>
            <a:lvl4pPr marL="1370928" indent="0">
              <a:buNone/>
              <a:defRPr sz="900"/>
            </a:lvl4pPr>
            <a:lvl5pPr marL="1827906" indent="0">
              <a:buNone/>
              <a:defRPr sz="900"/>
            </a:lvl5pPr>
            <a:lvl6pPr marL="2284881" indent="0">
              <a:buNone/>
              <a:defRPr sz="900"/>
            </a:lvl6pPr>
            <a:lvl7pPr marL="2741858" indent="0">
              <a:buNone/>
              <a:defRPr sz="900"/>
            </a:lvl7pPr>
            <a:lvl8pPr marL="3198834" indent="0">
              <a:buNone/>
              <a:defRPr sz="900"/>
            </a:lvl8pPr>
            <a:lvl9pPr marL="36558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347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143187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31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Sberbank_russian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1949113" cy="67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56933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911774" y="2705101"/>
            <a:ext cx="68583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100" noProof="0" dirty="0" smtClean="0">
                <a:solidFill>
                  <a:schemeClr val="bg1"/>
                </a:solidFill>
              </a:defRPr>
            </a:lvl1pPr>
          </a:lstStyle>
          <a:p>
            <a:pPr lvl="0" defTabSz="896377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911773" y="4144151"/>
            <a:ext cx="598196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31977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911774" y="4952844"/>
            <a:ext cx="70488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sz="1600" dirty="0" smtClean="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23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2957" y="385873"/>
            <a:ext cx="2449982" cy="54954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0923" y="385873"/>
            <a:ext cx="7152872" cy="54954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02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47" y="326739"/>
            <a:ext cx="7322981" cy="659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0933" y="1677262"/>
            <a:ext cx="9802006" cy="4204034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5219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47" y="326739"/>
            <a:ext cx="7322981" cy="6597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0933" y="1677262"/>
            <a:ext cx="9802006" cy="4204034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9431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3746" y="230272"/>
            <a:ext cx="10559199" cy="56510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80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 userDrawn="1"/>
        </p:nvSpPr>
        <p:spPr bwMode="auto">
          <a:xfrm rot="10800000" flipH="1">
            <a:off x="-424101" y="-408"/>
            <a:ext cx="3652953" cy="562346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bg1">
                  <a:lumMod val="85000"/>
                </a:schemeClr>
              </a:gs>
              <a:gs pos="100000">
                <a:srgbClr val="E8E8E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defTabSz="914303"/>
            <a:endParaRPr lang="ru-RU" sz="1800" dirty="0" smtClean="0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421106" y="-6846"/>
            <a:ext cx="484551" cy="594140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1" name="Параллелограмм 10"/>
          <p:cNvSpPr>
            <a:spLocks/>
          </p:cNvSpPr>
          <p:nvPr userDrawn="1"/>
        </p:nvSpPr>
        <p:spPr bwMode="auto">
          <a:xfrm>
            <a:off x="989164" y="855"/>
            <a:ext cx="2234578" cy="3289317"/>
          </a:xfrm>
          <a:prstGeom prst="parallelogram">
            <a:avLst>
              <a:gd name="adj" fmla="val 9491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pic>
        <p:nvPicPr>
          <p:cNvPr id="12" name="Picture 15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9636" y="318230"/>
            <a:ext cx="2303139" cy="4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араллелограмм 12"/>
          <p:cNvSpPr>
            <a:spLocks/>
          </p:cNvSpPr>
          <p:nvPr userDrawn="1"/>
        </p:nvSpPr>
        <p:spPr bwMode="auto">
          <a:xfrm>
            <a:off x="7962150" y="146211"/>
            <a:ext cx="668021" cy="919566"/>
          </a:xfrm>
          <a:prstGeom prst="parallelogram">
            <a:avLst>
              <a:gd name="adj" fmla="val 88198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4" name="Прямоугольный треугольник 13"/>
          <p:cNvSpPr/>
          <p:nvPr userDrawn="1"/>
        </p:nvSpPr>
        <p:spPr bwMode="auto">
          <a:xfrm flipH="1">
            <a:off x="8744495" y="1102353"/>
            <a:ext cx="3652953" cy="562346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bg1">
                  <a:lumMod val="85000"/>
                </a:schemeClr>
              </a:gs>
              <a:gs pos="100000">
                <a:srgbClr val="E8E8E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defTabSz="914303"/>
            <a:endParaRPr lang="ru-RU" sz="1800" dirty="0" smtClean="0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5" name="Параллелограмм 14"/>
          <p:cNvSpPr>
            <a:spLocks/>
          </p:cNvSpPr>
          <p:nvPr userDrawn="1"/>
        </p:nvSpPr>
        <p:spPr bwMode="auto">
          <a:xfrm>
            <a:off x="508853" y="-115533"/>
            <a:ext cx="893522" cy="811517"/>
          </a:xfrm>
          <a:prstGeom prst="parallelogram">
            <a:avLst>
              <a:gd name="adj" fmla="val 58313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6" name="Параллелограмм 15"/>
          <p:cNvSpPr>
            <a:spLocks/>
          </p:cNvSpPr>
          <p:nvPr userDrawn="1"/>
        </p:nvSpPr>
        <p:spPr bwMode="auto">
          <a:xfrm>
            <a:off x="893270" y="5901424"/>
            <a:ext cx="877524" cy="1199767"/>
          </a:xfrm>
          <a:prstGeom prst="parallelogram">
            <a:avLst>
              <a:gd name="adj" fmla="val 8942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7" name="Параллелограмм 16"/>
          <p:cNvSpPr/>
          <p:nvPr userDrawn="1"/>
        </p:nvSpPr>
        <p:spPr bwMode="auto">
          <a:xfrm>
            <a:off x="8734353" y="3402022"/>
            <a:ext cx="2427131" cy="3333136"/>
          </a:xfrm>
          <a:prstGeom prst="parallelogram">
            <a:avLst>
              <a:gd name="adj" fmla="val 890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8" name="Параллелограмм 17"/>
          <p:cNvSpPr>
            <a:spLocks/>
          </p:cNvSpPr>
          <p:nvPr userDrawn="1"/>
        </p:nvSpPr>
        <p:spPr bwMode="auto">
          <a:xfrm>
            <a:off x="11086524" y="5242456"/>
            <a:ext cx="658471" cy="917367"/>
          </a:xfrm>
          <a:prstGeom prst="parallelogram">
            <a:avLst>
              <a:gd name="adj" fmla="val 8942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19" name="Параллелограмм 18"/>
          <p:cNvSpPr/>
          <p:nvPr userDrawn="1"/>
        </p:nvSpPr>
        <p:spPr bwMode="auto">
          <a:xfrm>
            <a:off x="619928" y="184384"/>
            <a:ext cx="705656" cy="1023217"/>
          </a:xfrm>
          <a:prstGeom prst="parallelogram">
            <a:avLst>
              <a:gd name="adj" fmla="val 92258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20" name="Параллелограмм 19"/>
          <p:cNvSpPr/>
          <p:nvPr userDrawn="1"/>
        </p:nvSpPr>
        <p:spPr bwMode="auto">
          <a:xfrm>
            <a:off x="1608924" y="5701140"/>
            <a:ext cx="658471" cy="594140"/>
          </a:xfrm>
          <a:prstGeom prst="parallelogram">
            <a:avLst>
              <a:gd name="adj" fmla="val 5781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  <p:sp>
        <p:nvSpPr>
          <p:cNvPr id="21" name="Параллелограмм 20"/>
          <p:cNvSpPr/>
          <p:nvPr userDrawn="1"/>
        </p:nvSpPr>
        <p:spPr bwMode="auto">
          <a:xfrm>
            <a:off x="11321602" y="5050850"/>
            <a:ext cx="423394" cy="564533"/>
          </a:xfrm>
          <a:prstGeom prst="parallelogram">
            <a:avLst>
              <a:gd name="adj" fmla="val 83558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11" tIns="45704" rIns="91411" bIns="45704" rtlCol="0" anchor="ctr"/>
          <a:lstStyle/>
          <a:p>
            <a:pPr algn="ctr" defTabSz="778992" fontAlgn="auto">
              <a:spcBef>
                <a:spcPts val="0"/>
              </a:spcBef>
              <a:spcAft>
                <a:spcPts val="0"/>
              </a:spcAft>
            </a:pPr>
            <a:endParaRPr lang="ru-RU" sz="1500" kern="0" dirty="0" smtClean="0">
              <a:solidFill>
                <a:srgbClr val="FFFFFF"/>
              </a:solidFill>
              <a:latin typeface="Fedra Sans Pro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6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39102"/>
            <a:ext cx="11949113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302" y="95230"/>
            <a:ext cx="6959834" cy="7537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08" y="180975"/>
            <a:ext cx="2812739" cy="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1244042" y="6324870"/>
            <a:ext cx="70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AD4EB0-CEB3-4892-90AA-400FF97E5AC3}" type="slidenum">
              <a:rPr lang="ru-RU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99" y="1"/>
            <a:ext cx="9211446" cy="858738"/>
          </a:xfrm>
        </p:spPr>
        <p:txBody>
          <a:bodyPr lIns="0" tIns="144000" rIns="0" bIns="144000">
            <a:normAutofit/>
          </a:bodyPr>
          <a:lstStyle>
            <a:lvl1pPr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09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442533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9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Sberbank_russian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1949113" cy="67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56933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911774" y="2705101"/>
            <a:ext cx="68583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100" noProof="0" dirty="0" smtClean="0">
                <a:solidFill>
                  <a:schemeClr val="bg1"/>
                </a:solidFill>
              </a:defRPr>
            </a:lvl1pPr>
          </a:lstStyle>
          <a:p>
            <a:pPr lvl="0" defTabSz="896377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911773" y="4144160"/>
            <a:ext cx="598196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31977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911775" y="4952853"/>
            <a:ext cx="70488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2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438836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62" y="245578"/>
            <a:ext cx="8962363" cy="26161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6001695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60" y="245578"/>
            <a:ext cx="8962363" cy="26161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8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6699024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3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Sberbank_russian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1949113" cy="67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56933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911774" y="2705101"/>
            <a:ext cx="68583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100" noProof="0" dirty="0" smtClean="0">
                <a:solidFill>
                  <a:schemeClr val="bg1"/>
                </a:solidFill>
              </a:defRPr>
            </a:lvl1pPr>
          </a:lstStyle>
          <a:p>
            <a:pPr lvl="0" defTabSz="896377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911773" y="4144151"/>
            <a:ext cx="598196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31977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911774" y="4952844"/>
            <a:ext cx="70488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3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358103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60" y="245578"/>
            <a:ext cx="8962363" cy="26161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1676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194911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18715" y="2674937"/>
            <a:ext cx="6581008" cy="472836"/>
          </a:xfrm>
          <a:prstGeom prst="rect">
            <a:avLst/>
          </a:prstGeom>
        </p:spPr>
        <p:txBody>
          <a:bodyPr lIns="91407" tIns="45705" rIns="91407" bIns="45705"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082685" y="5119870"/>
            <a:ext cx="23369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69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8" y="368345"/>
            <a:ext cx="8962364" cy="277768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7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2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3.png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6.xml"/><Relationship Id="rId19" Type="http://schemas.openxmlformats.org/officeDocument/2006/relationships/oleObject" Target="../embeddings/oleObject1.bin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heme" Target="../theme/theme2.xml"/><Relationship Id="rId21" Type="http://schemas.openxmlformats.org/officeDocument/2006/relationships/oleObject" Target="../embeddings/oleObject10.bin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3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3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33.xml"/><Relationship Id="rId19" Type="http://schemas.openxmlformats.org/officeDocument/2006/relationships/oleObject" Target="../embeddings/oleObject9.bin"/><Relationship Id="rId4" Type="http://schemas.openxmlformats.org/officeDocument/2006/relationships/vmlDrawing" Target="../drawings/vmlDrawing5.v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3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oleObject" Target="../embeddings/oleObject16.bin"/><Relationship Id="rId10" Type="http://schemas.openxmlformats.org/officeDocument/2006/relationships/tags" Target="../tags/tag55.xml"/><Relationship Id="rId19" Type="http://schemas.openxmlformats.org/officeDocument/2006/relationships/oleObject" Target="../embeddings/oleObject14.bin"/><Relationship Id="rId4" Type="http://schemas.openxmlformats.org/officeDocument/2006/relationships/vmlDrawing" Target="../drawings/vmlDrawing8.v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74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17" Type="http://schemas.openxmlformats.org/officeDocument/2006/relationships/tags" Target="../tags/tag78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7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76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heme" Target="../theme/theme7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9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7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3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oleObject" Target="../embeddings/oleObject22.bin"/><Relationship Id="rId10" Type="http://schemas.openxmlformats.org/officeDocument/2006/relationships/tags" Target="../tags/tag88.xml"/><Relationship Id="rId19" Type="http://schemas.openxmlformats.org/officeDocument/2006/relationships/oleObject" Target="../embeddings/oleObject20.bin"/><Relationship Id="rId4" Type="http://schemas.openxmlformats.org/officeDocument/2006/relationships/vmlDrawing" Target="../drawings/vmlDrawing12.v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35416908"/>
              </p:ext>
            </p:extLst>
          </p:nvPr>
        </p:nvGraphicFramePr>
        <p:xfrm>
          <a:off x="0" y="2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3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0899789" y="1940591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Last Modified 11.09.2013 15:08 Russian Standard Time</a:t>
            </a:r>
            <a:endParaRPr lang="ru-RU" sz="1600" dirty="0" smtClean="0"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003983" y="4114420"/>
            <a:ext cx="17039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Printed 2/1/2013 1:18 PM Russian Standard Time</a:t>
            </a:r>
            <a:endParaRPr lang="ru-RU" sz="1600" dirty="0" smtClean="0"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36840" y="1951038"/>
            <a:ext cx="57364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58761" y="230190"/>
            <a:ext cx="89687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5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60" y="769942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58758" y="6191292"/>
            <a:ext cx="11398754" cy="358735"/>
            <a:chOff x="75" y="3757"/>
            <a:chExt cx="5385" cy="39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baseline="0" dirty="0" smtClean="0">
                  <a:solidFill>
                    <a:schemeClr val="tx1"/>
                  </a:solidFill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ru-RU" sz="1000" baseline="0" dirty="0" smtClean="0">
                  <a:solidFill>
                    <a:schemeClr val="tx1"/>
                  </a:solidFill>
                  <a:latin typeface="+mn-lt"/>
                  <a:cs typeface="Arial"/>
                </a:rPr>
                <a:t>ИСТОЧНИК: источник</a:t>
              </a:r>
              <a:endParaRPr lang="ru-RU" sz="1000" baseline="0" dirty="0">
                <a:solidFill>
                  <a:schemeClr val="tx1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36840" y="1123953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cs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4122" y="6434979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aseline="0" noProof="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225980" y="6403979"/>
            <a:ext cx="534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470728" y="6416676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sz="1000" smtClean="0">
                <a:solidFill>
                  <a:schemeClr val="tx1"/>
                </a:solidFill>
                <a:cs typeface="Arial"/>
              </a:rPr>
              <a:pPr lvl="0" algn="ctr"/>
              <a:t>‹#›</a:t>
            </a:fld>
            <a:endParaRPr lang="en-US" sz="1000" dirty="0">
              <a:solidFill>
                <a:schemeClr val="tx1"/>
              </a:solidFill>
              <a:cs typeface="Arial"/>
            </a:endParaRPr>
          </a:p>
        </p:txBody>
      </p:sp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0" y="821515"/>
          <a:ext cx="11949113" cy="7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39" name="Фотография Photo Editor" r:id="rId21" imgW="14270442" imgH="142933" progId="MSPhotoEd.3">
                  <p:embed/>
                </p:oleObj>
              </mc:Choice>
              <mc:Fallback>
                <p:oleObj name="Фотография Photo Editor" r:id="rId21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1515"/>
                        <a:ext cx="11949113" cy="7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897755"/>
            <a:ext cx="11949113" cy="52900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33450"/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9389182" y="149367"/>
          <a:ext cx="2423014" cy="4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40" name="Фотография Photo Editor" r:id="rId23" imgW="4172532" imgH="1114581" progId="MSPhotoEd.3">
                  <p:embed/>
                </p:oleObj>
              </mc:Choice>
              <mc:Fallback>
                <p:oleObj name="Фотография Photo Editor" r:id="rId23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9182" y="149367"/>
                        <a:ext cx="2423014" cy="48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4994260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3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76430" y="36514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0899788" y="1940591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Last Modified 05.09.2013 06:43 Russian Standard Time</a:t>
            </a:r>
            <a:endParaRPr lang="ru-RU" sz="16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028829" y="4114419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Printed 04.09.2013 0:21 Russian Standard Time</a:t>
            </a:r>
            <a:endParaRPr lang="ru-RU" sz="16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36838" y="1951038"/>
            <a:ext cx="57364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58760" y="245577"/>
            <a:ext cx="896871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6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9" y="769939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58758" y="6191290"/>
            <a:ext cx="11398754" cy="358735"/>
            <a:chOff x="75" y="3757"/>
            <a:chExt cx="5385" cy="39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36839" y="1123952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4122" y="6434980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225980" y="6403977"/>
            <a:ext cx="534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470726" y="6416676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1000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sz="1000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821515"/>
          <a:ext cx="11949113" cy="7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4" name="Фотография Photo Editor" r:id="rId21" imgW="14270442" imgH="142933" progId="MSPhotoEd.3">
                  <p:embed/>
                </p:oleObj>
              </mc:Choice>
              <mc:Fallback>
                <p:oleObj name="Фотография Photo Editor" r:id="rId21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1515"/>
                        <a:ext cx="11949113" cy="7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897755"/>
            <a:ext cx="11949113" cy="52900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33450"/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702"/>
              </p:ext>
            </p:extLst>
          </p:nvPr>
        </p:nvGraphicFramePr>
        <p:xfrm>
          <a:off x="9690100" y="149367"/>
          <a:ext cx="2122096" cy="4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5" name="Фотография Photo Editor" r:id="rId23" imgW="4172532" imgH="1114581" progId="MSPhotoEd.3">
                  <p:embed/>
                </p:oleObj>
              </mc:Choice>
              <mc:Fallback>
                <p:oleObj name="Фотография Photo Editor" r:id="rId23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100" y="149367"/>
                        <a:ext cx="2122096" cy="48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7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3750261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7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76430" y="36514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0899788" y="1940591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Last Modified 05.09.2013 06:43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028829" y="4114419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Printed 04.09.2013 0:21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36838" y="1951038"/>
            <a:ext cx="57364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58760" y="245577"/>
            <a:ext cx="896871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6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59" y="769939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58758" y="6191290"/>
            <a:ext cx="11398754" cy="358735"/>
            <a:chOff x="75" y="3757"/>
            <a:chExt cx="5385" cy="39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36839" y="1123952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4122" y="6434980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225980" y="6403977"/>
            <a:ext cx="534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470726" y="6416676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821515"/>
          <a:ext cx="11949113" cy="7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80" name="Фотография Photo Editor" r:id="rId21" imgW="14270442" imgH="142933" progId="MSPhotoEd.3">
                  <p:embed/>
                </p:oleObj>
              </mc:Choice>
              <mc:Fallback>
                <p:oleObj name="Фотография Photo Editor" r:id="rId21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1515"/>
                        <a:ext cx="11949113" cy="7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897755"/>
            <a:ext cx="11949113" cy="52900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3345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84501"/>
              </p:ext>
            </p:extLst>
          </p:nvPr>
        </p:nvGraphicFramePr>
        <p:xfrm>
          <a:off x="9690100" y="149367"/>
          <a:ext cx="2122096" cy="4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81" name="Фотография Photo Editor" r:id="rId23" imgW="4172532" imgH="1114581" progId="MSPhotoEd.3">
                  <p:embed/>
                </p:oleObj>
              </mc:Choice>
              <mc:Fallback>
                <p:oleObj name="Фотография Photo Editor" r:id="rId23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100" y="149367"/>
                        <a:ext cx="2122096" cy="48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4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7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58985" y="3176"/>
            <a:ext cx="61234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070">
              <a:defRPr/>
            </a:pPr>
            <a:r>
              <a:rPr lang="ru-RU" sz="10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58758" y="776288"/>
            <a:ext cx="4874898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58758" y="6138864"/>
            <a:ext cx="11398753" cy="425450"/>
            <a:chOff x="75" y="3867"/>
            <a:chExt cx="5385" cy="268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7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9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783894" indent="-783894" defTabSz="898597">
                <a:tabLst>
                  <a:tab pos="782296" algn="l"/>
                </a:tabLst>
                <a:defRPr/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936850" y="1123970"/>
            <a:ext cx="5685619" cy="511174"/>
            <a:chOff x="915" y="708"/>
            <a:chExt cx="2686" cy="322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070"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/>
                </a:rPr>
                <a:t>Название документа</a:t>
              </a:r>
            </a:p>
            <a:p>
              <a:pPr defTabSz="914070">
                <a:defRPr/>
              </a:pPr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11160" y="6467475"/>
            <a:ext cx="2603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070">
              <a:defRPr/>
            </a:pPr>
            <a:fld id="{71AB364B-99C2-4464-BD2B-7D82AD7F4198}" type="slidenum">
              <a:rPr lang="ru-RU" smtClean="0"/>
              <a:pPr defTabSz="914070">
                <a:defRPr/>
              </a:pPr>
              <a:t>‹#›</a:t>
            </a:fld>
            <a:fld id="{9F557764-5AF6-40E1-9141-591630B2B9F8}" type="slidenum">
              <a:rPr lang="ru-RU" smtClean="0"/>
              <a:pPr defTabSz="914070">
                <a:defRPr/>
              </a:pPr>
              <a:t>‹#›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844" y="1951038"/>
            <a:ext cx="5736421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10776442" y="36513"/>
            <a:ext cx="876339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8597">
              <a:defRPr/>
            </a:pP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cstate="print"/>
          <a:srcRect t="11224" r="6099" b="7909"/>
          <a:stretch>
            <a:fillRect/>
          </a:stretch>
        </p:blipFill>
        <p:spPr bwMode="auto">
          <a:xfrm>
            <a:off x="9121142" y="92075"/>
            <a:ext cx="270522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58758" y="687424"/>
            <a:ext cx="11726852" cy="42862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58758" y="6597650"/>
            <a:ext cx="11726852" cy="42863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85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58815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17709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7657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3543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381" indent="-192790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8815" indent="-26289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6594" indent="-15614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33" indent="-130649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7699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6554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25425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84280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815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70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57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43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29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15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01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87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936840" y="1951038"/>
            <a:ext cx="57364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58762" y="481391"/>
            <a:ext cx="903856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8757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8760" y="843304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936840" y="1062038"/>
            <a:ext cx="5685619" cy="573088"/>
            <a:chOff x="915" y="669"/>
            <a:chExt cx="2686" cy="36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9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11568698" y="6516109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413" y="166023"/>
            <a:ext cx="2593966" cy="624529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58761" y="818577"/>
            <a:ext cx="11612548" cy="45719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6" tIns="46638" rIns="93276" bIns="4663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332" rtl="0" eaLnBrk="1" fontAlgn="base" hangingPunct="1">
        <a:spcBef>
          <a:spcPct val="0"/>
        </a:spcBef>
        <a:spcAft>
          <a:spcPct val="0"/>
        </a:spcAft>
        <a:tabLst>
          <a:tab pos="364361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81"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764"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147"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530" algn="l" defTabSz="9133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33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65" indent="-195946" algn="l" defTabSz="91333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81" indent="-267198" algn="l" defTabSz="91333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02" indent="-158700" algn="l" defTabSz="91333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866" indent="-132790" algn="l" defTabSz="91333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866" indent="-132790" algn="l" defTabSz="9133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866" indent="-132790" algn="l" defTabSz="9133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866" indent="-132790" algn="l" defTabSz="9133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866" indent="-132790" algn="l" defTabSz="9133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81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64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47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530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912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93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676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058" algn="l" defTabSz="932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5350" y="326739"/>
            <a:ext cx="8586351" cy="6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33" y="1677262"/>
            <a:ext cx="9802006" cy="42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3" y="994219"/>
            <a:ext cx="8526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94" tIns="45697" rIns="91394" bIns="45697" anchor="ctr"/>
          <a:lstStyle/>
          <a:p>
            <a:pPr eaLnBrk="0" hangingPunct="0">
              <a:lnSpc>
                <a:spcPct val="90000"/>
              </a:lnSpc>
            </a:pPr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29" name="Group 13"/>
          <p:cNvGrpSpPr>
            <a:grpSpLocks/>
          </p:cNvGrpSpPr>
          <p:nvPr/>
        </p:nvGrpSpPr>
        <p:grpSpPr bwMode="auto">
          <a:xfrm>
            <a:off x="10579945" y="6320417"/>
            <a:ext cx="1369169" cy="236496"/>
            <a:chOff x="5100" y="3932"/>
            <a:chExt cx="660" cy="152"/>
          </a:xfrm>
        </p:grpSpPr>
        <p:sp>
          <p:nvSpPr>
            <p:cNvPr id="103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r" eaLnBrk="0" hangingPunct="0">
                <a:lnSpc>
                  <a:spcPct val="90000"/>
                </a:lnSpc>
              </a:pPr>
              <a:endParaRPr lang="en-US" sz="12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10844666" y="6291470"/>
            <a:ext cx="1004887" cy="2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pPr algn="r" eaLnBrk="0" hangingPunct="0"/>
            <a:fld id="{EA086016-1F84-474A-9A0B-4A41BBC45C86}" type="slidenum">
              <a:rPr lang="ru-RU" sz="1200" b="1">
                <a:solidFill>
                  <a:srgbClr val="FFFFFF"/>
                </a:solidFill>
                <a:cs typeface="Arial" charset="0"/>
              </a:rPr>
              <a:pPr algn="r" eaLnBrk="0" hangingPunct="0"/>
              <a:t>‹#›</a:t>
            </a:fld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0" y="994219"/>
            <a:ext cx="11957411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94" tIns="45697" rIns="91394" bIns="45697" anchor="ctr"/>
          <a:lstStyle/>
          <a:p>
            <a:pPr eaLnBrk="0" hangingPunct="0">
              <a:lnSpc>
                <a:spcPct val="90000"/>
              </a:lnSpc>
            </a:pPr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741" y="359423"/>
            <a:ext cx="2445833" cy="48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4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03C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03C"/>
          </a:solidFill>
          <a:latin typeface="Arial" charset="0"/>
          <a:ea typeface="ヒラギノ角ゴ Pro W3" pitchFamily="-128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03C"/>
          </a:solidFill>
          <a:latin typeface="Arial" charset="0"/>
          <a:ea typeface="ヒラギノ角ゴ Pro W3" pitchFamily="-128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03C"/>
          </a:solidFill>
          <a:latin typeface="Arial" charset="0"/>
          <a:ea typeface="ヒラギノ角ゴ Pro W3" pitchFamily="-128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03C"/>
          </a:solidFill>
          <a:latin typeface="Arial" charset="0"/>
          <a:ea typeface="ヒラギノ角ゴ Pro W3" pitchFamily="-128" charset="-128"/>
          <a:cs typeface="Arial" pitchFamily="34" charset="0"/>
        </a:defRPr>
      </a:lvl5pPr>
      <a:lvl6pPr marL="456977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3952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0928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7906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733" indent="-34273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Arial" pitchFamily="34" charset="0"/>
        </a:defRPr>
      </a:lvl1pPr>
      <a:lvl2pPr marL="742587" indent="-28561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  <a:cs typeface="Arial" pitchFamily="34" charset="0"/>
        </a:defRPr>
      </a:lvl2pPr>
      <a:lvl3pPr marL="1142440" indent="-2284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  <a:cs typeface="Arial" pitchFamily="34" charset="0"/>
        </a:defRPr>
      </a:lvl3pPr>
      <a:lvl4pPr marL="1561337" indent="-2284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  <a:cs typeface="Arial" pitchFamily="34" charset="0"/>
        </a:defRPr>
      </a:lvl4pPr>
      <a:lvl5pPr marL="1980230" indent="-2284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  <a:cs typeface="Arial" pitchFamily="34" charset="0"/>
        </a:defRPr>
      </a:lvl5pPr>
      <a:lvl6pPr marL="2437208" indent="-228488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4183" indent="-228488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1160" indent="-228488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08136" indent="-228488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7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8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81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8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34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11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6741375"/>
              </p:ext>
            </p:extLst>
          </p:nvPr>
        </p:nvGraphicFramePr>
        <p:xfrm>
          <a:off x="0" y="1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6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76431" y="36514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0899804" y="1940591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Last Modified 05.09.2013 06:43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028844" y="4114419"/>
            <a:ext cx="165429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cs typeface="Arial"/>
              </a:rPr>
              <a:t>Printed 04.09.2013 0:21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36838" y="1951038"/>
            <a:ext cx="57364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58759" y="245577"/>
            <a:ext cx="89687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5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771" y="769939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58758" y="6191290"/>
            <a:ext cx="11398753" cy="358735"/>
            <a:chOff x="75" y="3757"/>
            <a:chExt cx="5385" cy="39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57"/>
              <a:ext cx="53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1"/>
              <a:ext cx="432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36840" y="1123958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4122" y="6434980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225982" y="6403986"/>
            <a:ext cx="5343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470727" y="6416676"/>
            <a:ext cx="278354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821520"/>
          <a:ext cx="11949113" cy="7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66" name="Фотография Photo Editor" r:id="rId21" imgW="14270442" imgH="142933" progId="MSPhotoEd.3">
                  <p:embed/>
                </p:oleObj>
              </mc:Choice>
              <mc:Fallback>
                <p:oleObj name="Фотография Photo Editor" r:id="rId21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1520"/>
                        <a:ext cx="11949113" cy="7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897755"/>
            <a:ext cx="11949113" cy="52900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3345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67573"/>
              </p:ext>
            </p:extLst>
          </p:nvPr>
        </p:nvGraphicFramePr>
        <p:xfrm>
          <a:off x="9690099" y="149367"/>
          <a:ext cx="2122097" cy="4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67" name="Фотография Photo Editor" r:id="rId23" imgW="4172532" imgH="1114581" progId="MSPhotoEd.3">
                  <p:embed/>
                </p:oleObj>
              </mc:Choice>
              <mc:Fallback>
                <p:oleObj name="Фотография Photo Editor" r:id="rId23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099" y="149367"/>
                        <a:ext cx="2122097" cy="48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7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wp.ru/pictures/gm/autowp.ru_gm_logo_1.jpg" TargetMode="External"/><Relationship Id="rId13" Type="http://schemas.openxmlformats.org/officeDocument/2006/relationships/image" Target="../media/image50.png"/><Relationship Id="rId18" Type="http://schemas.openxmlformats.org/officeDocument/2006/relationships/image" Target="../media/image54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hyperlink" Target="http://www.citroen.ru/title/" TargetMode="External"/><Relationship Id="rId2" Type="http://schemas.openxmlformats.org/officeDocument/2006/relationships/image" Target="../media/image40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jpe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tags" Target="../tags/tag106.xml"/><Relationship Id="rId7" Type="http://schemas.openxmlformats.org/officeDocument/2006/relationships/image" Target="../media/image58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68499" y="2060332"/>
            <a:ext cx="8625735" cy="1723549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 ПАО Сбербанк по финансированию и поддержке деятельности компаний-участников Кластера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336082" y="4558874"/>
            <a:ext cx="4513384" cy="20467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kern="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И.А. Гаранян</a:t>
            </a:r>
          </a:p>
          <a:p>
            <a:pPr>
              <a:spcAft>
                <a:spcPts val="600"/>
              </a:spcAft>
            </a:pPr>
            <a:r>
              <a:rPr lang="ru-RU" kern="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Управляющий Дмитровским отделением</a:t>
            </a:r>
          </a:p>
          <a:p>
            <a:pPr>
              <a:spcAft>
                <a:spcPts val="600"/>
              </a:spcAft>
            </a:pPr>
            <a:r>
              <a:rPr lang="ru-RU" kern="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Северного Головного отделения</a:t>
            </a:r>
          </a:p>
          <a:p>
            <a:pPr>
              <a:spcAft>
                <a:spcPts val="600"/>
              </a:spcAft>
            </a:pPr>
            <a:r>
              <a:rPr lang="ru-RU" kern="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Среднерусского банка ПАО </a:t>
            </a:r>
            <a:r>
              <a:rPr lang="ru-RU" kern="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Сбербанк</a:t>
            </a:r>
          </a:p>
          <a:p>
            <a:pPr>
              <a:spcAft>
                <a:spcPts val="600"/>
              </a:spcAft>
            </a:pPr>
            <a:endParaRPr lang="ru-RU" kern="3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kern="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декабря 2016</a:t>
            </a:r>
            <a:endParaRPr lang="ru-RU" kern="3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одним вырезанным углом 26"/>
          <p:cNvSpPr/>
          <p:nvPr/>
        </p:nvSpPr>
        <p:spPr>
          <a:xfrm>
            <a:off x="118248" y="59253"/>
            <a:ext cx="8532413" cy="827737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Bookman Old Style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88781" y="259836"/>
            <a:ext cx="8144482" cy="7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ru-RU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altLang="ru-RU" sz="2400" b="1" dirty="0" smtClean="0">
                <a:cs typeface="Arial" panose="020B0604020202020204" pitchFamily="34" charset="0"/>
              </a:rPr>
              <a:t>Зарплатный</a:t>
            </a:r>
            <a:r>
              <a:rPr lang="ru-RU" altLang="ru-RU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проект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88781" y="1093796"/>
            <a:ext cx="11596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6600"/>
                </a:solidFill>
              </a:rPr>
              <a:t>Зарплатный проект – это современный и удобный инструмент выплаты заработной платы на счет банковской карты, который поможет Вам сократить расходы и трудозатраты Вашей компании по выплате заработной платы, предоставит возможность Вашим сотрудникам оценить современные банковские технологии и воспользоваться банковскими услугами на льготных условиях. 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 bwMode="auto">
          <a:xfrm>
            <a:off x="9127632" y="5979103"/>
            <a:ext cx="810833" cy="521667"/>
          </a:xfrm>
          <a:prstGeom prst="actionButtonForwardNex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 bwMode="auto">
          <a:xfrm>
            <a:off x="8277251" y="5979103"/>
            <a:ext cx="746820" cy="521667"/>
          </a:xfrm>
          <a:prstGeom prst="actionButtonBackPrevious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7" descr="credit-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368"/>
            <a:ext cx="4261021" cy="30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21" descr="39596_f1dc4510c39d101d890fca74bb13df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60" y="5215367"/>
            <a:ext cx="3103450" cy="15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4261020" y="2034783"/>
            <a:ext cx="7469326" cy="582528"/>
          </a:xfrm>
          <a:prstGeom prst="rec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Сокращение затрат на получение наличных денежных средств для выплаты заработной платы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973819" y="2726603"/>
            <a:ext cx="6756527" cy="582528"/>
          </a:xfrm>
          <a:prstGeom prst="rec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Льготное обслуживание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«Зарплатного проекта»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690766" y="3424889"/>
            <a:ext cx="6050243" cy="582528"/>
          </a:xfrm>
          <a:prstGeom prst="rec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Бонусная программа «Спасибо от СБЕРБАНКА»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183667" y="4125237"/>
            <a:ext cx="5557342" cy="909920"/>
          </a:xfrm>
          <a:prstGeom prst="rec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Возможность зачисление средств со счета на карты сотрудника  через СББОЛ за 15 минут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686285" y="5148394"/>
            <a:ext cx="5065220" cy="582528"/>
          </a:xfrm>
          <a:prstGeom prst="rect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Закрепление за каждым сотрудником компании персонального менеджера</a:t>
            </a: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9412" y="5048061"/>
            <a:ext cx="3501754" cy="809066"/>
            <a:chOff x="612" y="845"/>
            <a:chExt cx="4630" cy="2047"/>
          </a:xfrm>
        </p:grpSpPr>
        <p:pic>
          <p:nvPicPr>
            <p:cNvPr id="18" name="Picture 16" descr="6ef55b9f012c2a9de58d49f109b4ebd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845"/>
              <a:ext cx="4630" cy="20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6" name="Rectangle 17"/>
            <p:cNvSpPr>
              <a:spLocks noChangeArrowheads="1"/>
            </p:cNvSpPr>
            <p:nvPr/>
          </p:nvSpPr>
          <p:spPr bwMode="auto">
            <a:xfrm>
              <a:off x="2835" y="2523"/>
              <a:ext cx="158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0" name="Picture 15" descr="6ef55b9f012c2a9de58d49f109b4ebd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0" t="82022" r="16718" b="4689"/>
          <a:stretch>
            <a:fillRect/>
          </a:stretch>
        </p:blipFill>
        <p:spPr bwMode="auto">
          <a:xfrm>
            <a:off x="922774" y="5875068"/>
            <a:ext cx="2228012" cy="2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3520426" y="6010431"/>
            <a:ext cx="4244425" cy="620802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3300"/>
                </a:solidFill>
                <a:latin typeface="+mj-lt"/>
              </a:rPr>
              <a:t>Зачисление происходит через Сбербанк Бизнес Онлайн</a:t>
            </a:r>
          </a:p>
        </p:txBody>
      </p:sp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 bwMode="auto">
          <a:xfrm>
            <a:off x="10108933" y="6010431"/>
            <a:ext cx="873891" cy="521667"/>
          </a:xfrm>
          <a:prstGeom prst="actionButtonHome">
            <a:avLst/>
          </a:prstGeom>
          <a:gradFill>
            <a:gsLst>
              <a:gs pos="0">
                <a:srgbClr val="006F3B"/>
              </a:gs>
              <a:gs pos="50000">
                <a:srgbClr val="7AC142"/>
              </a:gs>
              <a:gs pos="100000">
                <a:srgbClr val="D5E03C"/>
              </a:gs>
            </a:gsLst>
            <a:lin ang="0" scaled="1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7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4300" y="95628"/>
            <a:ext cx="949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ln w="10541" cmpd="sng">
                  <a:solidFill>
                    <a:srgbClr val="7DC24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953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Контактная информация</a:t>
            </a:r>
            <a:endParaRPr lang="ru-RU" sz="2800" b="1" kern="0" dirty="0">
              <a:ln w="10541" cmpd="sng">
                <a:solidFill>
                  <a:srgbClr val="7DC244">
                    <a:shade val="88000"/>
                    <a:satMod val="110000"/>
                  </a:srgbClr>
                </a:solidFill>
                <a:prstDash val="solid"/>
              </a:ln>
              <a:solidFill>
                <a:srgbClr val="04953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 descr="C:\Users\GaranyanIA_2561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98" y="1548379"/>
            <a:ext cx="2132037" cy="26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:\PUB\UPOKKMB\УПКК\! КАРТИНКА\Картинки\mobil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7" y="1103000"/>
            <a:ext cx="886327" cy="8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391328" y="1548379"/>
            <a:ext cx="4225134" cy="2635403"/>
          </a:xfrm>
          <a:prstGeom prst="rect">
            <a:avLst/>
          </a:prstGeom>
          <a:solidFill>
            <a:srgbClr val="F8F8F8"/>
          </a:solidFill>
          <a:ln w="12700">
            <a:solidFill>
              <a:srgbClr val="FFFFFF">
                <a:lumMod val="65000"/>
              </a:srgbClr>
            </a:solidFill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lIns="72000" tIns="36000" rIns="72000" bIns="36000" anchor="ctr" anchorCtr="0"/>
          <a:lstStyle>
            <a:defPPr>
              <a:defRPr lang="en-US"/>
            </a:defPPr>
            <a:lvl1pPr marL="171450" indent="-171450" algn="just" defTabSz="688975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A53"/>
              </a:buClr>
              <a:buSzPct val="85000"/>
              <a:buFont typeface="Arial" panose="020B0604020202020204" pitchFamily="34" charset="0"/>
              <a:buChar char="•"/>
              <a:defRPr kumimoji="0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8975" eaLnBrk="0" hangingPunct="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cs typeface="Arial" pitchFamily="34" charset="0"/>
              </a:defRPr>
            </a:lvl4pPr>
            <a:lvl5pPr marL="2057400" indent="-228600" defTabSz="688975" eaLnBrk="0" hangingPunct="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cs typeface="Arial" pitchFamily="34" charset="0"/>
              </a:defRPr>
            </a:lvl5pPr>
            <a:lvl6pPr marL="25146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cs typeface="Arial" pitchFamily="34" charset="0"/>
              </a:defRPr>
            </a:lvl6pPr>
            <a:lvl7pPr marL="29718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cs typeface="Arial" pitchFamily="34" charset="0"/>
              </a:defRPr>
            </a:lvl7pPr>
            <a:lvl8pPr marL="34290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cs typeface="Arial" pitchFamily="34" charset="0"/>
              </a:defRPr>
            </a:lvl8pPr>
            <a:lvl9pPr marL="38862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6889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A53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Управляющий</a:t>
            </a:r>
          </a:p>
          <a:p>
            <a:pPr marL="0" marR="0" lvl="0" indent="0" algn="ctr" defTabSz="6889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A53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Ирина Гаранян</a:t>
            </a:r>
          </a:p>
          <a:p>
            <a:pPr marL="0" marR="0" lvl="0" indent="0" algn="ctr" defTabSz="6889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A53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8-910-402-15-57</a:t>
            </a:r>
          </a:p>
          <a:p>
            <a:pPr marL="0" marR="0" lvl="0" indent="0" algn="ctr" defTabSz="6889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A53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iagaranyan@sberbank.ru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79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7005" y="2454935"/>
            <a:ext cx="7913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4953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«Объединяясь, развиваемся»</a:t>
            </a:r>
            <a:endParaRPr lang="ru-RU" sz="4800" i="1" dirty="0">
              <a:solidFill>
                <a:srgbClr val="04953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4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>
          <a:xfrm>
            <a:off x="423198" y="0"/>
            <a:ext cx="9210775" cy="858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000" dirty="0">
                <a:cs typeface="Arial" charset="0"/>
              </a:rPr>
              <a:t>Сбербанк </a:t>
            </a:r>
            <a:r>
              <a:rPr lang="ru-RU" altLang="ru-RU" sz="2000" dirty="0" smtClean="0">
                <a:cs typeface="Arial" charset="0"/>
              </a:rPr>
              <a:t>сформировал солидный фундамент </a:t>
            </a:r>
            <a:br>
              <a:rPr lang="ru-RU" altLang="ru-RU" sz="2000" dirty="0" smtClean="0">
                <a:cs typeface="Arial" charset="0"/>
              </a:rPr>
            </a:br>
            <a:r>
              <a:rPr lang="ru-RU" altLang="ru-RU" sz="2000" dirty="0" smtClean="0">
                <a:cs typeface="Arial" charset="0"/>
              </a:rPr>
              <a:t>для новых потребностей клиентов</a:t>
            </a:r>
            <a:endParaRPr lang="ru-RU" altLang="ru-RU" sz="2000" dirty="0">
              <a:cs typeface="Arial" charset="0"/>
            </a:endParaRPr>
          </a:p>
        </p:txBody>
      </p:sp>
      <p:sp>
        <p:nvSpPr>
          <p:cNvPr id="15363" name="Объект 8"/>
          <p:cNvSpPr>
            <a:spLocks noGrp="1"/>
          </p:cNvSpPr>
          <p:nvPr>
            <p:ph idx="4294967295"/>
          </p:nvPr>
        </p:nvSpPr>
        <p:spPr>
          <a:xfrm>
            <a:off x="429423" y="1114023"/>
            <a:ext cx="3155312" cy="482440"/>
          </a:xfrm>
        </p:spPr>
        <p:txBody>
          <a:bodyPr lIns="0" tIns="0" rIns="0" bIns="0">
            <a:spAutoFit/>
          </a:bodyPr>
          <a:lstStyle/>
          <a:p>
            <a:pPr marL="0" indent="0">
              <a:lnSpc>
                <a:spcPct val="95000"/>
              </a:lnSpc>
              <a:spcBef>
                <a:spcPts val="400"/>
              </a:spcBef>
              <a:buFontTx/>
              <a:buNone/>
            </a:pPr>
            <a:r>
              <a:rPr lang="ru-RU" altLang="ru-RU" sz="1100" b="1" dirty="0" smtClean="0">
                <a:cs typeface="Arial" pitchFamily="34" charset="0"/>
              </a:rPr>
              <a:t>За последние годы мы совершили технологический прорыв - это возможность для роста дистанционного обслуживания</a:t>
            </a:r>
            <a:endParaRPr lang="ru-RU" altLang="ru-RU" sz="1100" dirty="0" smtClean="0">
              <a:cs typeface="Arial" pitchFamily="34" charset="0"/>
            </a:endParaRPr>
          </a:p>
        </p:txBody>
      </p:sp>
      <p:sp>
        <p:nvSpPr>
          <p:cNvPr id="16388" name="Объект 8"/>
          <p:cNvSpPr txBox="1">
            <a:spLocks/>
          </p:cNvSpPr>
          <p:nvPr/>
        </p:nvSpPr>
        <p:spPr bwMode="auto">
          <a:xfrm>
            <a:off x="5505721" y="1114023"/>
            <a:ext cx="6086579" cy="12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438" indent="-714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>
                <a:cs typeface="Arial" pitchFamily="34" charset="0"/>
              </a:rPr>
              <a:t>Централизация</a:t>
            </a:r>
            <a:r>
              <a:rPr kumimoji="1" lang="en-US" altLang="ru-RU" sz="1000" dirty="0">
                <a:cs typeface="Arial" pitchFamily="34" charset="0"/>
              </a:rPr>
              <a:t> </a:t>
            </a:r>
            <a:r>
              <a:rPr kumimoji="1" lang="ru-RU" altLang="ru-RU" sz="1000" dirty="0">
                <a:cs typeface="Arial" pitchFamily="34" charset="0"/>
              </a:rPr>
              <a:t>ИТ</a:t>
            </a:r>
            <a:r>
              <a:rPr kumimoji="1" lang="en-US" altLang="ru-RU" sz="1000" dirty="0">
                <a:cs typeface="Arial" pitchFamily="34" charset="0"/>
              </a:rPr>
              <a:t>-</a:t>
            </a:r>
            <a:r>
              <a:rPr kumimoji="1" lang="ru-RU" altLang="ru-RU" sz="1000" dirty="0">
                <a:cs typeface="Arial" pitchFamily="34" charset="0"/>
              </a:rPr>
              <a:t>платформ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>
                <a:cs typeface="Arial" pitchFamily="34" charset="0"/>
              </a:rPr>
              <a:t>Централизация</a:t>
            </a:r>
            <a:r>
              <a:rPr kumimoji="1" lang="en-US" altLang="ru-RU" sz="1000" dirty="0">
                <a:cs typeface="Arial" pitchFamily="34" charset="0"/>
              </a:rPr>
              <a:t> </a:t>
            </a:r>
            <a:r>
              <a:rPr kumimoji="1" lang="ru-RU" altLang="ru-RU" sz="1000" dirty="0">
                <a:cs typeface="Arial" pitchFamily="34" charset="0"/>
              </a:rPr>
              <a:t>поддерживающих и сервисных функций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>
                <a:cs typeface="Arial" pitchFamily="34" charset="0"/>
              </a:rPr>
              <a:t>Интеграция</a:t>
            </a:r>
            <a:r>
              <a:rPr kumimoji="1" lang="en-US" altLang="ru-RU" sz="1000" dirty="0">
                <a:cs typeface="Arial" pitchFamily="34" charset="0"/>
              </a:rPr>
              <a:t> </a:t>
            </a:r>
            <a:r>
              <a:rPr kumimoji="1" lang="ru-RU" altLang="ru-RU" sz="1000" dirty="0">
                <a:cs typeface="Arial" pitchFamily="34" charset="0"/>
              </a:rPr>
              <a:t>с партнерами(1С, ФНС, ФТС и т.д.)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>
                <a:cs typeface="Arial" pitchFamily="34" charset="0"/>
              </a:rPr>
              <a:t>Обслуживание</a:t>
            </a:r>
            <a:r>
              <a:rPr kumimoji="1" lang="en-US" altLang="ru-RU" sz="1000" dirty="0">
                <a:cs typeface="Arial" pitchFamily="34" charset="0"/>
              </a:rPr>
              <a:t> 17x7</a:t>
            </a:r>
            <a:endParaRPr kumimoji="1" lang="ru-RU" altLang="ru-RU" sz="1000" dirty="0">
              <a:cs typeface="Arial" pitchFamily="34" charset="0"/>
            </a:endParaRPr>
          </a:p>
        </p:txBody>
      </p:sp>
      <p:sp>
        <p:nvSpPr>
          <p:cNvPr id="16389" name="Объект 8"/>
          <p:cNvSpPr txBox="1">
            <a:spLocks/>
          </p:cNvSpPr>
          <p:nvPr/>
        </p:nvSpPr>
        <p:spPr bwMode="auto">
          <a:xfrm>
            <a:off x="423198" y="2545447"/>
            <a:ext cx="3012172" cy="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Font typeface="Arial" pitchFamily="34" charset="0"/>
              <a:buNone/>
            </a:pPr>
            <a:r>
              <a:rPr kumimoji="1" lang="ru-RU" altLang="ru-RU" sz="1100" b="1">
                <a:cs typeface="Arial" pitchFamily="34" charset="0"/>
              </a:rPr>
              <a:t>Уже сегодня большинство операций и продуктов в КБ можно оформлять без визита в банк</a:t>
            </a:r>
          </a:p>
        </p:txBody>
      </p:sp>
      <p:sp>
        <p:nvSpPr>
          <p:cNvPr id="15366" name="Объект 8"/>
          <p:cNvSpPr txBox="1">
            <a:spLocks/>
          </p:cNvSpPr>
          <p:nvPr/>
        </p:nvSpPr>
        <p:spPr bwMode="auto">
          <a:xfrm>
            <a:off x="5505720" y="2403861"/>
            <a:ext cx="5609445" cy="20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438" indent="-714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Платежи – 99,9%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Депозит – 99,84% открытий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Онлайн-резервирование счета + дистанционное открытие второго счета – 99,8%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Зачисление на р/с при </a:t>
            </a:r>
            <a:r>
              <a:rPr kumimoji="1" lang="ru-RU" altLang="ru-RU" sz="1000" dirty="0" err="1"/>
              <a:t>самоинкассации</a:t>
            </a:r>
            <a:r>
              <a:rPr kumimoji="1" lang="ru-RU" altLang="ru-RU" sz="1000" dirty="0"/>
              <a:t> – 90,2% операций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Корпоративная карта – 89,9% операций 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E-</a:t>
            </a:r>
            <a:r>
              <a:rPr kumimoji="1" lang="ru-RU" altLang="ru-RU" sz="1000" dirty="0" err="1"/>
              <a:t>invoicing</a:t>
            </a:r>
            <a:r>
              <a:rPr kumimoji="1" lang="ru-RU" altLang="ru-RU" sz="1000" dirty="0"/>
              <a:t> с банком – 89,7% клиентов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Конверсионные операции – запустили в апреле 2016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1С-бухгалтерия – запустили в июне 2016</a:t>
            </a:r>
          </a:p>
        </p:txBody>
      </p:sp>
      <p:sp>
        <p:nvSpPr>
          <p:cNvPr id="16391" name="Объект 8"/>
          <p:cNvSpPr txBox="1">
            <a:spLocks/>
          </p:cNvSpPr>
          <p:nvPr/>
        </p:nvSpPr>
        <p:spPr bwMode="auto">
          <a:xfrm>
            <a:off x="443943" y="5081560"/>
            <a:ext cx="2914671" cy="3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Font typeface="Arial" pitchFamily="34" charset="0"/>
              <a:buNone/>
            </a:pPr>
            <a:r>
              <a:rPr kumimoji="1" lang="ru-RU" altLang="ru-RU" sz="1100" b="1">
                <a:cs typeface="Arial" pitchFamily="34" charset="0"/>
              </a:rPr>
              <a:t>Мы развиваем дистанционную работу с клиентами</a:t>
            </a:r>
            <a:endParaRPr kumimoji="1" lang="ru-RU" altLang="ru-RU" sz="1100">
              <a:cs typeface="Arial" pitchFamily="34" charset="0"/>
            </a:endParaRPr>
          </a:p>
        </p:txBody>
      </p:sp>
      <p:sp>
        <p:nvSpPr>
          <p:cNvPr id="15368" name="Объект 8"/>
          <p:cNvSpPr txBox="1">
            <a:spLocks/>
          </p:cNvSpPr>
          <p:nvPr/>
        </p:nvSpPr>
        <p:spPr bwMode="auto">
          <a:xfrm>
            <a:off x="5505721" y="4843508"/>
            <a:ext cx="6086579" cy="13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438" indent="-714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Сбербанк Бизнес Онлайн – 1,35 млн. активных клиентов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 smtClean="0"/>
              <a:t>Мобильные </a:t>
            </a:r>
            <a:r>
              <a:rPr kumimoji="1" lang="ru-RU" altLang="ru-RU" sz="1000" dirty="0"/>
              <a:t>приложения Сбербанк Бизнес Онлайн на планшете/смартфоне – 89 тыс. клиентов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/>
              <a:t>Контакт-центры (консультации и сервис)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1" lang="ru-RU" altLang="ru-RU" sz="1000" dirty="0" err="1"/>
              <a:t>Видеоконсультант</a:t>
            </a:r>
            <a:r>
              <a:rPr kumimoji="1" lang="ru-RU" altLang="ru-RU" sz="1000" dirty="0"/>
              <a:t> и онлайн-чат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3198" y="4762601"/>
            <a:ext cx="1081436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3198" y="2343181"/>
            <a:ext cx="1069196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3559290" y="5017580"/>
            <a:ext cx="1673649" cy="1102360"/>
            <a:chOff x="1757600" y="2595006"/>
            <a:chExt cx="2457951" cy="1606657"/>
          </a:xfr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</p:grpSpPr>
        <p:grpSp>
          <p:nvGrpSpPr>
            <p:cNvPr id="13" name="Группа 12"/>
            <p:cNvGrpSpPr/>
            <p:nvPr/>
          </p:nvGrpSpPr>
          <p:grpSpPr>
            <a:xfrm>
              <a:off x="1757600" y="2595006"/>
              <a:ext cx="2067986" cy="1595176"/>
              <a:chOff x="4781550" y="1373092"/>
              <a:chExt cx="3467100" cy="2688332"/>
            </a:xfrm>
          </p:grpSpPr>
          <p:pic>
            <p:nvPicPr>
              <p:cNvPr id="26" name="Picture 7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1550" y="1373092"/>
                <a:ext cx="3467100" cy="2688332"/>
              </a:xfrm>
              <a:prstGeom prst="rect">
                <a:avLst/>
              </a:prstGeom>
            </p:spPr>
          </p:pic>
          <p:pic>
            <p:nvPicPr>
              <p:cNvPr id="27" name="Изображение 6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09943" y="1514055"/>
                <a:ext cx="2906137" cy="1629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5" name="Группа 14"/>
            <p:cNvGrpSpPr>
              <a:grpSpLocks noChangeAspect="1"/>
            </p:cNvGrpSpPr>
            <p:nvPr/>
          </p:nvGrpSpPr>
          <p:grpSpPr>
            <a:xfrm>
              <a:off x="3071143" y="3400425"/>
              <a:ext cx="1144408" cy="801238"/>
              <a:chOff x="5499100" y="1697817"/>
              <a:chExt cx="2743200" cy="1879634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499100" y="1697817"/>
                <a:ext cx="2743200" cy="1879634"/>
                <a:chOff x="4965700" y="1895839"/>
                <a:chExt cx="2743200" cy="1879634"/>
              </a:xfrm>
            </p:grpSpPr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4965700" y="1895839"/>
                  <a:ext cx="2743200" cy="1879634"/>
                </a:xfrm>
                <a:prstGeom prst="roundRect">
                  <a:avLst>
                    <a:gd name="adj" fmla="val 623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>
                    <a:latin typeface="+mj-lt"/>
                  </a:endParaRPr>
                </a:p>
              </p:txBody>
            </p:sp>
            <p:pic>
              <p:nvPicPr>
                <p:cNvPr id="25" name="Рисунок 12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671" y="2085980"/>
                  <a:ext cx="2306629" cy="1499352"/>
                </a:xfrm>
                <a:prstGeom prst="rect">
                  <a:avLst/>
                </a:prstGeom>
              </p:spPr>
            </p:pic>
          </p:grpSp>
          <p:sp>
            <p:nvSpPr>
              <p:cNvPr id="22" name="Овал 21"/>
              <p:cNvSpPr/>
              <p:nvPr/>
            </p:nvSpPr>
            <p:spPr>
              <a:xfrm>
                <a:off x="8084408" y="2592866"/>
                <a:ext cx="87184" cy="8953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900" dirty="0">
                    <a:latin typeface="+mj-lt"/>
                  </a:rPr>
                  <a:t> </a:t>
                </a: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573308" y="259161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>
                  <a:latin typeface="+mj-lt"/>
                </a:endParaRPr>
              </a:p>
            </p:txBody>
          </p:sp>
        </p:grpSp>
        <p:grpSp>
          <p:nvGrpSpPr>
            <p:cNvPr id="16" name="Группа 15"/>
            <p:cNvGrpSpPr>
              <a:grpSpLocks noChangeAspect="1"/>
            </p:cNvGrpSpPr>
            <p:nvPr/>
          </p:nvGrpSpPr>
          <p:grpSpPr>
            <a:xfrm>
              <a:off x="1929500" y="3449357"/>
              <a:ext cx="383404" cy="733006"/>
              <a:chOff x="5426820" y="4265295"/>
              <a:chExt cx="758080" cy="14478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426820" y="4265295"/>
                <a:ext cx="758080" cy="1447800"/>
              </a:xfrm>
              <a:prstGeom prst="roundRect">
                <a:avLst>
                  <a:gd name="adj" fmla="val 1121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>
                  <a:latin typeface="+mj-lt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768300" y="5523208"/>
                <a:ext cx="87184" cy="89536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900" dirty="0">
                    <a:latin typeface="+mj-lt"/>
                  </a:rPr>
                  <a:t> </a:t>
                </a:r>
              </a:p>
            </p:txBody>
          </p:sp>
          <p:pic>
            <p:nvPicPr>
              <p:cNvPr id="19" name="Рисунок 13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6879" y="4411000"/>
                <a:ext cx="677961" cy="1066800"/>
              </a:xfrm>
              <a:prstGeom prst="rect">
                <a:avLst/>
              </a:prstGeom>
            </p:spPr>
          </p:pic>
          <p:sp>
            <p:nvSpPr>
              <p:cNvPr id="20" name="Овал 19"/>
              <p:cNvSpPr/>
              <p:nvPr/>
            </p:nvSpPr>
            <p:spPr>
              <a:xfrm>
                <a:off x="5781040" y="4320541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>
                  <a:latin typeface="+mj-lt"/>
                </a:endParaRPr>
              </a:p>
            </p:txBody>
          </p:sp>
        </p:grpSp>
      </p:grpSp>
      <p:pic>
        <p:nvPicPr>
          <p:cNvPr id="15372" name="Picture 13" descr="http://nov-pravda.ru/files/2015/10/Sberbank-SBB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/>
          <a:stretch>
            <a:fillRect/>
          </a:stretch>
        </p:blipFill>
        <p:spPr bwMode="auto">
          <a:xfrm>
            <a:off x="3624150" y="2547005"/>
            <a:ext cx="1609811" cy="12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http://www.pxwords.com/img/BREAKTHROUGH%20(IN%20TECH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33" y="1000336"/>
            <a:ext cx="1456969" cy="135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07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07" y="1162134"/>
            <a:ext cx="2707568" cy="13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4"/>
          <p:cNvSpPr txBox="1">
            <a:spLocks noChangeArrowheads="1"/>
          </p:cNvSpPr>
          <p:nvPr/>
        </p:nvSpPr>
        <p:spPr bwMode="auto">
          <a:xfrm>
            <a:off x="1014431" y="323627"/>
            <a:ext cx="10532230" cy="5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SzPct val="125000"/>
              <a:buFont typeface="Wingdings" pitchFamily="2" charset="2"/>
              <a:buNone/>
            </a:pPr>
            <a:endParaRPr lang="ru-RU" altLang="ru-RU" sz="2400">
              <a:solidFill>
                <a:srgbClr val="00703C"/>
              </a:solidFill>
            </a:endParaRPr>
          </a:p>
        </p:txBody>
      </p:sp>
      <p:sp>
        <p:nvSpPr>
          <p:cNvPr id="2" name="Rectangle 44"/>
          <p:cNvSpPr txBox="1">
            <a:spLocks noChangeArrowheads="1"/>
          </p:cNvSpPr>
          <p:nvPr/>
        </p:nvSpPr>
        <p:spPr bwMode="auto">
          <a:xfrm>
            <a:off x="1106045" y="323626"/>
            <a:ext cx="10532230" cy="364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Бизнес-проект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0037" y="4968534"/>
            <a:ext cx="2135379" cy="63471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господдержки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119096" y="4968534"/>
            <a:ext cx="5696659" cy="634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just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АО «Федеральная корпорация по развитию малого и среднего предпринимательства», госгарантии субъектов РФ</a:t>
            </a:r>
            <a:r>
              <a:rPr lang="en-US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образований, поручительство гарантийных фондов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114736" y="2752972"/>
            <a:ext cx="2194530" cy="500578"/>
          </a:xfrm>
          <a:prstGeom prst="rect">
            <a:avLst/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кредитования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126744" y="3503840"/>
            <a:ext cx="2194530" cy="64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от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10,60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 2,5 млн. </a:t>
            </a:r>
            <a:r>
              <a:rPr lang="ru-RU" sz="1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200 млн. </a:t>
            </a:r>
            <a:r>
              <a:rPr lang="ru-RU" sz="1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40037" y="1880997"/>
            <a:ext cx="2135379" cy="45688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40037" y="2502683"/>
            <a:ext cx="2135379" cy="1001157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кредитования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40037" y="3721835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кредита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40037" y="4343521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119097" y="1880997"/>
            <a:ext cx="5696658" cy="456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(резидент РФ), Индивидуальный предприниматель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108890" y="2502683"/>
            <a:ext cx="5706865" cy="1001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hangingPunct="1">
              <a:defRPr/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новых и текущих направлений деятельности, в том числе: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средств;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монтажных работ;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сделок по купле-продаже предприятий;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19096" y="3721835"/>
            <a:ext cx="5696659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120 месяцев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119096" y="4343521"/>
            <a:ext cx="5696659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активами компании, в том числе приобретаемыми и поручительство собственников бизнеса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119097" y="5817046"/>
            <a:ext cx="5696658" cy="58393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45705" rIns="91409" bIns="45705"/>
          <a:lstStyle/>
          <a:p>
            <a:pPr algn="ctr"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индивидуальным предпринимателям и малым предприятиям с годовой выручкой не более 400 млн рублей.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114736" y="4343521"/>
            <a:ext cx="2206538" cy="1241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fontAlgn="t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средства перечисляются на счет заемщика:</a:t>
            </a:r>
            <a:b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счет юридического лица или индивидуального предпринимателя.</a:t>
            </a:r>
          </a:p>
        </p:txBody>
      </p:sp>
    </p:spTree>
    <p:extLst>
      <p:ext uri="{BB962C8B-B14F-4D97-AF65-F5344CB8AC3E}">
        <p14:creationId xmlns:p14="http://schemas.microsoft.com/office/powerpoint/2010/main" val="580866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85" y="1146527"/>
            <a:ext cx="1136812" cy="7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4"/>
          <p:cNvSpPr txBox="1">
            <a:spLocks noChangeArrowheads="1"/>
          </p:cNvSpPr>
          <p:nvPr/>
        </p:nvSpPr>
        <p:spPr bwMode="auto">
          <a:xfrm>
            <a:off x="1014431" y="323627"/>
            <a:ext cx="10532230" cy="5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SzPct val="125000"/>
              <a:buFont typeface="Wingdings" pitchFamily="2" charset="2"/>
              <a:buNone/>
            </a:pPr>
            <a:endParaRPr lang="ru-RU" altLang="ru-RU" sz="2400">
              <a:solidFill>
                <a:srgbClr val="00703C"/>
              </a:solidFill>
            </a:endParaRPr>
          </a:p>
        </p:txBody>
      </p:sp>
      <p:sp>
        <p:nvSpPr>
          <p:cNvPr id="2" name="Rectangle 44"/>
          <p:cNvSpPr txBox="1">
            <a:spLocks noChangeArrowheads="1"/>
          </p:cNvSpPr>
          <p:nvPr/>
        </p:nvSpPr>
        <p:spPr bwMode="auto">
          <a:xfrm>
            <a:off x="1014430" y="340458"/>
            <a:ext cx="10532230" cy="364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Оборотное кредитование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391" name="Rectangle 44"/>
          <p:cNvSpPr txBox="1">
            <a:spLocks noChangeArrowheads="1"/>
          </p:cNvSpPr>
          <p:nvPr/>
        </p:nvSpPr>
        <p:spPr bwMode="auto">
          <a:xfrm>
            <a:off x="740597" y="1009778"/>
            <a:ext cx="8517892" cy="7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292929"/>
              </a:buClr>
              <a:buSzPct val="125000"/>
            </a:pPr>
            <a:r>
              <a:rPr lang="ru-RU" altLang="ru-RU" sz="1200" b="0" dirty="0">
                <a:solidFill>
                  <a:srgbClr val="00703C"/>
                </a:solidFill>
                <a:latin typeface="Times New Roman" pitchFamily="18" charset="0"/>
                <a:cs typeface="Times New Roman" pitchFamily="18" charset="0"/>
              </a:rPr>
              <a:t>Воспользуйтесь финансовыми услугами надежного партнера – Сбербанка России. С кредитом «Бизнес-Оборот» и «Бизнес-овердрафт» Вы получите возможность на привлекательных условиях пополнить оборотные средства Вашей компании, осуществить текущие расходы, а также реализовать планы по развитию Вашего бизнеса.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0037" y="4968534"/>
            <a:ext cx="2135379" cy="63471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господдержки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119096" y="4968534"/>
            <a:ext cx="6139393" cy="634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just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АКГ, госгарантии субъектов РФ</a:t>
            </a:r>
            <a:r>
              <a:rPr lang="en-US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образований, поручительство гарантийных фондов</a:t>
            </a:r>
          </a:p>
        </p:txBody>
      </p:sp>
      <p:pic>
        <p:nvPicPr>
          <p:cNvPr id="1639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85" y="1857106"/>
            <a:ext cx="2273624" cy="9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91" y="1146527"/>
            <a:ext cx="1159618" cy="8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9549795" y="2928249"/>
            <a:ext cx="2073566" cy="500578"/>
          </a:xfrm>
          <a:prstGeom prst="rect">
            <a:avLst/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кредитования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549795" y="3694836"/>
            <a:ext cx="2104714" cy="64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от 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10,60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 150 тыс. </a:t>
            </a:r>
            <a:r>
              <a:rPr lang="ru-RU" sz="1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40037" y="1880997"/>
            <a:ext cx="2135379" cy="45688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40037" y="2502683"/>
            <a:ext cx="2135379" cy="1001157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кредитования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40037" y="3721835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кредита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40037" y="4343521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119096" y="1880997"/>
            <a:ext cx="6139393" cy="456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(резидент РФ), Индивидуальный 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</a:t>
            </a:r>
            <a:endParaRPr lang="ru-RU" sz="11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108890" y="2502683"/>
            <a:ext cx="6149599" cy="1001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сырье и полуфабрикаты для производства;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товарные запасы;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текущие расходы в рамках вашего бизнеса;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гарантийные взносы на участие в тендерах;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погасить текущую задолженность перед другими банками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19096" y="3721835"/>
            <a:ext cx="6139393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48 месяцев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119096" y="4343521"/>
            <a:ext cx="6139393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активами компании и поручительство собственников бизнеса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119097" y="5790276"/>
            <a:ext cx="6139392" cy="583930"/>
          </a:xfrm>
          <a:prstGeom prst="roundRect">
            <a:avLst/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индивидуальным предпринимателям и малым предприятиям с годовой выручкой не более 400 млн рублей.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580943" y="4548961"/>
            <a:ext cx="2073566" cy="1241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fontAlgn="t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средства перечисляются на счет заемщика:</a:t>
            </a:r>
            <a:b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счет юридического лица или индивидуального предпринимателя.</a:t>
            </a:r>
          </a:p>
        </p:txBody>
      </p:sp>
    </p:spTree>
    <p:extLst>
      <p:ext uri="{BB962C8B-B14F-4D97-AF65-F5344CB8AC3E}">
        <p14:creationId xmlns:p14="http://schemas.microsoft.com/office/powerpoint/2010/main" val="2707500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4"/>
          <p:cNvSpPr txBox="1">
            <a:spLocks noChangeArrowheads="1"/>
          </p:cNvSpPr>
          <p:nvPr/>
        </p:nvSpPr>
        <p:spPr bwMode="auto">
          <a:xfrm>
            <a:off x="1014431" y="323627"/>
            <a:ext cx="10532230" cy="5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SzPct val="125000"/>
              <a:buFont typeface="Wingdings" pitchFamily="2" charset="2"/>
              <a:buNone/>
            </a:pPr>
            <a:endParaRPr lang="ru-RU" altLang="ru-RU" sz="2400">
              <a:solidFill>
                <a:srgbClr val="00703C"/>
              </a:solidFill>
            </a:endParaRPr>
          </a:p>
        </p:txBody>
      </p:sp>
      <p:sp>
        <p:nvSpPr>
          <p:cNvPr id="17411" name="Rectangle 44"/>
          <p:cNvSpPr txBox="1">
            <a:spLocks noChangeArrowheads="1"/>
          </p:cNvSpPr>
          <p:nvPr/>
        </p:nvSpPr>
        <p:spPr bwMode="auto">
          <a:xfrm>
            <a:off x="1106045" y="323627"/>
            <a:ext cx="10532230" cy="364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Инвестиционное</a:t>
            </a:r>
            <a:r>
              <a:rPr lang="ru-RU" altLang="ru-RU" sz="2400" dirty="0" smtClean="0">
                <a:solidFill>
                  <a:srgbClr val="00703C"/>
                </a:solidFill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финансирование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414" name="Rectangle 44"/>
          <p:cNvSpPr txBox="1">
            <a:spLocks noChangeArrowheads="1"/>
          </p:cNvSpPr>
          <p:nvPr/>
        </p:nvSpPr>
        <p:spPr bwMode="auto">
          <a:xfrm>
            <a:off x="740597" y="1009778"/>
            <a:ext cx="8517892" cy="7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292929"/>
              </a:buClr>
              <a:buSzPct val="125000"/>
            </a:pPr>
            <a:r>
              <a:rPr lang="ru-RU" altLang="ru-RU" sz="1100" b="0">
                <a:solidFill>
                  <a:srgbClr val="00703C"/>
                </a:solidFill>
                <a:latin typeface="Times New Roman" pitchFamily="18" charset="0"/>
                <a:cs typeface="Times New Roman" pitchFamily="18" charset="0"/>
              </a:rPr>
              <a:t>Воспользуйтесь финансовыми услугами надежного партнера – Сбербанка России. С кредитом «Бизнес-Инвест», «Бизнес-Недвижимость», «Бизнес-Авто», «Бизнес-Актив», у Вас появится возможность на привлекательных условиях профинансировать приобретение имущества, проведение ремонта или строительства для Вашего бизнеса. Также с кредитом «Бизнес-Инвест» Ваше предприятие может получить возможность рефинансировать текущую задолженность перед другими банками/лизинговыми компаниями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0597" y="4782503"/>
            <a:ext cx="2135379" cy="465164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господдержки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119096" y="4782503"/>
            <a:ext cx="6036627" cy="465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just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АКГ, госгарантии субъектов РФ</a:t>
            </a:r>
            <a:r>
              <a:rPr lang="en-US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образований, поручительство гарантийных фондов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426066" y="3140516"/>
            <a:ext cx="2194530" cy="2099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fontAlgn="t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основного долга по кредиту осуществляется ежемесячно равными долями или в соответствии с индивидуальным графиком (при наличии сезонности в бизнесе), погашение процентов по кредиту осуществляется ежемесячно</a:t>
            </a:r>
            <a:r>
              <a:rPr lang="ru-RU" sz="1100" b="0" dirty="0"/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40597" y="1802783"/>
            <a:ext cx="2135379" cy="45688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40597" y="2403882"/>
            <a:ext cx="2135379" cy="1001157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кредитования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40597" y="3558166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кредита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40597" y="4190219"/>
            <a:ext cx="2135379" cy="46020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119097" y="2430375"/>
            <a:ext cx="6012344" cy="1001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 для бизнеса;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модернизации производства;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текущего ремонта основных активов бизнеса,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текущей задолженности перед другими банками/лизинговыми компаниями.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094814" y="3557242"/>
            <a:ext cx="6036627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120 месяцев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094813" y="4183088"/>
            <a:ext cx="6036627" cy="46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активами компании, в том числе приобретаемыми, и поручительство собственников бизнеса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40597" y="5385770"/>
            <a:ext cx="8415126" cy="993082"/>
          </a:xfrm>
          <a:prstGeom prst="roundRect">
            <a:avLst/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just"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кредитования  в рамках программы на приобретение техники белорусского производства: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Правительством Республики Беларусь части суммы процентов за пользование кредитом в размере ставки рефинансирования на дату заключения кредитного договора;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под различные виды обеспечения, в том числе под залог приобретаемой техники;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надежные поставщики техники и оборудования.</a:t>
            </a:r>
          </a:p>
        </p:txBody>
      </p:sp>
      <p:pic>
        <p:nvPicPr>
          <p:cNvPr id="1744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38" y="1041617"/>
            <a:ext cx="1221879" cy="6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31" y="1727067"/>
            <a:ext cx="1221879" cy="6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18" y="1051786"/>
            <a:ext cx="1292413" cy="6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67" y="1672590"/>
            <a:ext cx="1277891" cy="71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9426066" y="2491207"/>
            <a:ext cx="2194530" cy="500578"/>
          </a:xfrm>
          <a:prstGeom prst="rect">
            <a:avLst/>
          </a:prstGeom>
          <a:gradFill>
            <a:gsLst>
              <a:gs pos="0">
                <a:srgbClr val="92D050"/>
              </a:gs>
              <a:gs pos="80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algn="ctr"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кредитования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119097" y="1837033"/>
            <a:ext cx="6012344" cy="456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defTabSz="762000" eaLnBrk="1" hangingPunct="1">
              <a:spcBef>
                <a:spcPct val="30000"/>
              </a:spcBef>
              <a:buClr>
                <a:srgbClr val="008080"/>
              </a:buClr>
              <a:buSzPct val="85000"/>
              <a:tabLst>
                <a:tab pos="1236663" algn="l"/>
              </a:tabLst>
              <a:defRPr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(резидент РФ), Индивидуальный 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</a:t>
            </a:r>
            <a:endParaRPr lang="ru-RU" sz="11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8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4"/>
          <p:cNvSpPr txBox="1">
            <a:spLocks noChangeArrowheads="1"/>
          </p:cNvSpPr>
          <p:nvPr/>
        </p:nvSpPr>
        <p:spPr bwMode="auto">
          <a:xfrm>
            <a:off x="1014431" y="323627"/>
            <a:ext cx="10532230" cy="5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SzPct val="125000"/>
              <a:buFont typeface="Wingdings" pitchFamily="2" charset="2"/>
              <a:buNone/>
            </a:pPr>
            <a:endParaRPr lang="ru-RU" altLang="ru-RU" sz="2400">
              <a:solidFill>
                <a:srgbClr val="00703C"/>
              </a:solidFill>
            </a:endParaRPr>
          </a:p>
        </p:txBody>
      </p:sp>
      <p:sp>
        <p:nvSpPr>
          <p:cNvPr id="17411" name="Rectangle 44"/>
          <p:cNvSpPr txBox="1">
            <a:spLocks noChangeArrowheads="1"/>
          </p:cNvSpPr>
          <p:nvPr/>
        </p:nvSpPr>
        <p:spPr bwMode="auto">
          <a:xfrm>
            <a:off x="1106045" y="323627"/>
            <a:ext cx="10532230" cy="364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Для</a:t>
            </a:r>
            <a:r>
              <a:rPr lang="ru-RU" altLang="ru-RU" sz="2400" dirty="0" smtClean="0">
                <a:solidFill>
                  <a:srgbClr val="00703C"/>
                </a:solidFill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участников</a:t>
            </a:r>
            <a:r>
              <a:rPr lang="ru-RU" altLang="ru-RU" sz="2400" dirty="0" smtClean="0">
                <a:solidFill>
                  <a:srgbClr val="00703C"/>
                </a:solidFill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</a:rPr>
              <a:t>тендеров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438" name="Rectangle 44"/>
          <p:cNvSpPr txBox="1">
            <a:spLocks noChangeArrowheads="1"/>
          </p:cNvSpPr>
          <p:nvPr/>
        </p:nvSpPr>
        <p:spPr bwMode="auto">
          <a:xfrm>
            <a:off x="740597" y="963101"/>
            <a:ext cx="8517892" cy="5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292929"/>
              </a:buClr>
              <a:buSzPct val="125000"/>
            </a:pPr>
            <a:endParaRPr lang="ru-RU" altLang="ru-RU" sz="1100" b="0" dirty="0">
              <a:solidFill>
                <a:srgbClr val="0070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3" y="1602574"/>
            <a:ext cx="3113823" cy="15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5" y="4438974"/>
            <a:ext cx="3978889" cy="201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 bwMode="auto">
          <a:xfrm>
            <a:off x="740035" y="4572788"/>
            <a:ext cx="7322926" cy="1882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Воспользуйтесь финансовыми услугами надежного партнера — Сбербанка России.</a:t>
            </a:r>
          </a:p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помощью кредита «Бизнес-контракт» у Вас появится возможность на привлекательных условиях: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профинансировать исполнение или рефинансировать затраты на исполнение государственных контрактов;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профинансировать исполнение или рефинансировать затраты на исполнение экспортных контрактов;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профинансировать исполнение или рефинансировать затраты на исполнение контрактов внутреннего рынка;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рефинансировать кредиты других банков на исполнение государственных контрактов или контрактов внутреннего рынка.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859239" y="1602973"/>
            <a:ext cx="7783070" cy="2409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/>
          <a:lstStyle/>
          <a:p>
            <a:pPr eaLnBrk="1" hangingPunct="1"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продуктом «Бизнес-Гарантия» Сбербанка России Вы сможете получить средства на дополнительное обеспечение исполнения Вашей компанией обязательств по сделке в виде гарантий Банка.</a:t>
            </a:r>
          </a:p>
          <a:p>
            <a:pPr eaLnBrk="1" hangingPunct="1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продукта «Бизнес-Гарантия»:</a:t>
            </a: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предоставления гарантий без имущественного обеспечения на сумму до 4 млн. рублей;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тендерных гарантий и гарантий исполнения обязательств по 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 в рамках 44-ФЗ и 223-ФЗ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сумму до 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залога и 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поручительства;</a:t>
            </a: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Принципала и минимальный пакет документов при оформлении тендерных гарантий и гарантий исполнения обязательств по контракту в рублях РФ;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Принципала при оформлении гарантий под залог векселей/депозитных сертификатов ПАО Сбербанк;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передаваемое в залог, не подлежит обязательному страхованию.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112900" y="4171562"/>
            <a:ext cx="3167645" cy="26745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chemeClr val="tx1"/>
                </a:solidFill>
              </a:rPr>
              <a:t>Бизнес-контракт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280546" y="1247949"/>
            <a:ext cx="3167645" cy="261004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92D050"/>
              </a:gs>
              <a:gs pos="100000">
                <a:srgbClr val="92D050"/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Бизнес-гарантия</a:t>
            </a:r>
          </a:p>
        </p:txBody>
      </p:sp>
    </p:spTree>
    <p:extLst>
      <p:ext uri="{BB962C8B-B14F-4D97-AF65-F5344CB8AC3E}">
        <p14:creationId xmlns:p14="http://schemas.microsoft.com/office/powerpoint/2010/main" val="410896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05" y="159804"/>
            <a:ext cx="10925092" cy="75366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Лизинговые сделки на льготных условиях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1" descr="фоль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826" y="1043711"/>
            <a:ext cx="657201" cy="6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7" descr="ау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76" y="1056558"/>
            <a:ext cx="1374745" cy="60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7" descr="митсуби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7757" y="1056556"/>
            <a:ext cx="860435" cy="5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бм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668" y="1009127"/>
            <a:ext cx="950622" cy="6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6" descr="нисс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7991" y="1037652"/>
            <a:ext cx="1009121" cy="57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2" descr="воль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7112" y="976528"/>
            <a:ext cx="1462495" cy="7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1 из 48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6386" y="1085953"/>
            <a:ext cx="1082247" cy="5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240" y="1109357"/>
            <a:ext cx="1514026" cy="5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23" descr="Безыпеж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61" y="4859260"/>
            <a:ext cx="935997" cy="6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5" descr="шкод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49428" y="4809322"/>
            <a:ext cx="950622" cy="68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048" y="4859261"/>
            <a:ext cx="1592566" cy="7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4522" y="4809322"/>
            <a:ext cx="1319892" cy="4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558" y="4794460"/>
            <a:ext cx="879929" cy="6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681" y="4695036"/>
            <a:ext cx="1387213" cy="65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CITROEN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93387" y="4809322"/>
            <a:ext cx="965246" cy="4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57" b="21744"/>
          <a:stretch/>
        </p:blipFill>
        <p:spPr bwMode="auto">
          <a:xfrm>
            <a:off x="9979517" y="4596521"/>
            <a:ext cx="1601470" cy="6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6567" y="1969383"/>
            <a:ext cx="11193961" cy="22814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Работая со Сбербанком, Вы получаете возможность обслуживаться не только по лизингу, но и по всему спектру банковских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 в лизинге от Сбербанка не находится в залоге у других банков и никогда не будет изъято из-за проблем лизинговой компании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автопроизводители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Коммерческого, Грузового, Легкового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 предоставляют специальные условия по приобретению ТС и специальной техники для ЗАО «Сбербанк Лизинг».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Скидки автопроизводителей для ЗАО «Сбербанк Лизинг» синхронизированы со скидками производителей для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Сбербанк</a:t>
            </a:r>
            <a:endParaRPr lang="ru-RU" sz="1600" dirty="0">
              <a:solidFill>
                <a:srgbClr val="0070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11003" y="3540024"/>
            <a:ext cx="11327108" cy="301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sng" strike="noStrike" cap="none" normalizeH="0" baseline="0" dirty="0" smtClean="0">
              <a:ln>
                <a:noFill/>
              </a:ln>
              <a:solidFill>
                <a:srgbClr val="003A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055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/>
          <p:nvPr/>
        </p:nvPicPr>
        <p:blipFill rotWithShape="1">
          <a:blip r:embed="rId3"/>
          <a:srcRect l="14351" t="17350" r="34328" b="23663"/>
          <a:stretch/>
        </p:blipFill>
        <p:spPr bwMode="auto">
          <a:xfrm>
            <a:off x="9102130" y="3948234"/>
            <a:ext cx="2386483" cy="2021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681" y="370901"/>
            <a:ext cx="9335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3C"/>
                </a:solidFill>
              </a:rPr>
              <a:t>Проектное финансирование</a:t>
            </a:r>
            <a:endParaRPr lang="en-US" sz="2000" b="1" dirty="0" err="1">
              <a:solidFill>
                <a:srgbClr val="00703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0251991"/>
              </p:ext>
            </p:extLst>
          </p:nvPr>
        </p:nvGraphicFramePr>
        <p:xfrm>
          <a:off x="171898" y="889169"/>
          <a:ext cx="8405571" cy="112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8904" y="2045503"/>
            <a:ext cx="8345971" cy="4613297"/>
            <a:chOff x="178904" y="2020329"/>
            <a:chExt cx="8345971" cy="4613297"/>
          </a:xfrm>
        </p:grpSpPr>
        <p:sp>
          <p:nvSpPr>
            <p:cNvPr id="4" name="Полилиния 3"/>
            <p:cNvSpPr/>
            <p:nvPr/>
          </p:nvSpPr>
          <p:spPr>
            <a:xfrm>
              <a:off x="2466844" y="2020329"/>
              <a:ext cx="6052245" cy="462066"/>
            </a:xfrm>
            <a:custGeom>
              <a:avLst/>
              <a:gdLst>
                <a:gd name="connsiteX0" fmla="*/ 72817 w 436891"/>
                <a:gd name="connsiteY0" fmla="*/ 0 h 6052245"/>
                <a:gd name="connsiteX1" fmla="*/ 364074 w 436891"/>
                <a:gd name="connsiteY1" fmla="*/ 0 h 6052245"/>
                <a:gd name="connsiteX2" fmla="*/ 436891 w 436891"/>
                <a:gd name="connsiteY2" fmla="*/ 72817 h 6052245"/>
                <a:gd name="connsiteX3" fmla="*/ 436891 w 436891"/>
                <a:gd name="connsiteY3" fmla="*/ 6052245 h 6052245"/>
                <a:gd name="connsiteX4" fmla="*/ 436891 w 436891"/>
                <a:gd name="connsiteY4" fmla="*/ 6052245 h 6052245"/>
                <a:gd name="connsiteX5" fmla="*/ 0 w 436891"/>
                <a:gd name="connsiteY5" fmla="*/ 6052245 h 6052245"/>
                <a:gd name="connsiteX6" fmla="*/ 0 w 436891"/>
                <a:gd name="connsiteY6" fmla="*/ 6052245 h 6052245"/>
                <a:gd name="connsiteX7" fmla="*/ 0 w 436891"/>
                <a:gd name="connsiteY7" fmla="*/ 72817 h 6052245"/>
                <a:gd name="connsiteX8" fmla="*/ 72817 w 436891"/>
                <a:gd name="connsiteY8" fmla="*/ 0 h 60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891" h="6052245">
                  <a:moveTo>
                    <a:pt x="436891" y="1008738"/>
                  </a:moveTo>
                  <a:lnTo>
                    <a:pt x="436891" y="5043507"/>
                  </a:lnTo>
                  <a:cubicBezTo>
                    <a:pt x="436891" y="5600618"/>
                    <a:pt x="434538" y="6052238"/>
                    <a:pt x="431635" y="6052238"/>
                  </a:cubicBezTo>
                  <a:lnTo>
                    <a:pt x="0" y="6052238"/>
                  </a:lnTo>
                  <a:lnTo>
                    <a:pt x="0" y="6052238"/>
                  </a:lnTo>
                  <a:lnTo>
                    <a:pt x="0" y="7"/>
                  </a:lnTo>
                  <a:lnTo>
                    <a:pt x="0" y="7"/>
                  </a:lnTo>
                  <a:lnTo>
                    <a:pt x="431635" y="7"/>
                  </a:lnTo>
                  <a:cubicBezTo>
                    <a:pt x="434538" y="7"/>
                    <a:pt x="436891" y="451627"/>
                    <a:pt x="436891" y="100873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5152" rIns="268976" bIns="145154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50" kern="1200" baseline="0" dirty="0" smtClean="0"/>
                <a:t>ЮЛ (резидент РФ), на балансе которого реализуется Проект</a:t>
              </a:r>
              <a:endParaRPr lang="ru-RU" sz="1150" kern="1200" baseline="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78973" y="2020329"/>
              <a:ext cx="2287870" cy="462066"/>
            </a:xfrm>
            <a:custGeom>
              <a:avLst/>
              <a:gdLst>
                <a:gd name="connsiteX0" fmla="*/ 0 w 2287870"/>
                <a:gd name="connsiteY0" fmla="*/ 81208 h 487240"/>
                <a:gd name="connsiteX1" fmla="*/ 81208 w 2287870"/>
                <a:gd name="connsiteY1" fmla="*/ 0 h 487240"/>
                <a:gd name="connsiteX2" fmla="*/ 2206662 w 2287870"/>
                <a:gd name="connsiteY2" fmla="*/ 0 h 487240"/>
                <a:gd name="connsiteX3" fmla="*/ 2287870 w 2287870"/>
                <a:gd name="connsiteY3" fmla="*/ 81208 h 487240"/>
                <a:gd name="connsiteX4" fmla="*/ 2287870 w 2287870"/>
                <a:gd name="connsiteY4" fmla="*/ 406032 h 487240"/>
                <a:gd name="connsiteX5" fmla="*/ 2206662 w 2287870"/>
                <a:gd name="connsiteY5" fmla="*/ 487240 h 487240"/>
                <a:gd name="connsiteX6" fmla="*/ 81208 w 2287870"/>
                <a:gd name="connsiteY6" fmla="*/ 487240 h 487240"/>
                <a:gd name="connsiteX7" fmla="*/ 0 w 2287870"/>
                <a:gd name="connsiteY7" fmla="*/ 406032 h 487240"/>
                <a:gd name="connsiteX8" fmla="*/ 0 w 2287870"/>
                <a:gd name="connsiteY8" fmla="*/ 81208 h 4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870" h="487240">
                  <a:moveTo>
                    <a:pt x="0" y="81208"/>
                  </a:moveTo>
                  <a:cubicBezTo>
                    <a:pt x="0" y="36358"/>
                    <a:pt x="36358" y="0"/>
                    <a:pt x="81208" y="0"/>
                  </a:cubicBezTo>
                  <a:lnTo>
                    <a:pt x="2206662" y="0"/>
                  </a:lnTo>
                  <a:cubicBezTo>
                    <a:pt x="2251512" y="0"/>
                    <a:pt x="2287870" y="36358"/>
                    <a:pt x="2287870" y="81208"/>
                  </a:cubicBezTo>
                  <a:lnTo>
                    <a:pt x="2287870" y="406032"/>
                  </a:lnTo>
                  <a:cubicBezTo>
                    <a:pt x="2287870" y="450882"/>
                    <a:pt x="2251512" y="487240"/>
                    <a:pt x="2206662" y="487240"/>
                  </a:cubicBezTo>
                  <a:lnTo>
                    <a:pt x="81208" y="487240"/>
                  </a:lnTo>
                  <a:cubicBezTo>
                    <a:pt x="36358" y="487240"/>
                    <a:pt x="0" y="450882"/>
                    <a:pt x="0" y="406032"/>
                  </a:cubicBezTo>
                  <a:lnTo>
                    <a:pt x="0" y="81208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45" tIns="54265" rIns="84745" bIns="542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Заемщик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464140" y="2545571"/>
              <a:ext cx="6060255" cy="839257"/>
            </a:xfrm>
            <a:custGeom>
              <a:avLst/>
              <a:gdLst>
                <a:gd name="connsiteX0" fmla="*/ 156207 w 937225"/>
                <a:gd name="connsiteY0" fmla="*/ 0 h 6060255"/>
                <a:gd name="connsiteX1" fmla="*/ 781018 w 937225"/>
                <a:gd name="connsiteY1" fmla="*/ 0 h 6060255"/>
                <a:gd name="connsiteX2" fmla="*/ 937225 w 937225"/>
                <a:gd name="connsiteY2" fmla="*/ 156207 h 6060255"/>
                <a:gd name="connsiteX3" fmla="*/ 937225 w 937225"/>
                <a:gd name="connsiteY3" fmla="*/ 6060255 h 6060255"/>
                <a:gd name="connsiteX4" fmla="*/ 937225 w 937225"/>
                <a:gd name="connsiteY4" fmla="*/ 6060255 h 6060255"/>
                <a:gd name="connsiteX5" fmla="*/ 0 w 937225"/>
                <a:gd name="connsiteY5" fmla="*/ 6060255 h 6060255"/>
                <a:gd name="connsiteX6" fmla="*/ 0 w 937225"/>
                <a:gd name="connsiteY6" fmla="*/ 6060255 h 6060255"/>
                <a:gd name="connsiteX7" fmla="*/ 0 w 937225"/>
                <a:gd name="connsiteY7" fmla="*/ 156207 h 6060255"/>
                <a:gd name="connsiteX8" fmla="*/ 156207 w 937225"/>
                <a:gd name="connsiteY8" fmla="*/ 0 h 606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225" h="6060255">
                  <a:moveTo>
                    <a:pt x="937225" y="1010063"/>
                  </a:moveTo>
                  <a:lnTo>
                    <a:pt x="937225" y="5050192"/>
                  </a:lnTo>
                  <a:cubicBezTo>
                    <a:pt x="937225" y="5608034"/>
                    <a:pt x="926409" y="6060252"/>
                    <a:pt x="913067" y="6060252"/>
                  </a:cubicBezTo>
                  <a:lnTo>
                    <a:pt x="0" y="6060252"/>
                  </a:lnTo>
                  <a:lnTo>
                    <a:pt x="0" y="6060252"/>
                  </a:lnTo>
                  <a:lnTo>
                    <a:pt x="0" y="3"/>
                  </a:lnTo>
                  <a:lnTo>
                    <a:pt x="0" y="3"/>
                  </a:lnTo>
                  <a:lnTo>
                    <a:pt x="913067" y="3"/>
                  </a:lnTo>
                  <a:cubicBezTo>
                    <a:pt x="926409" y="3"/>
                    <a:pt x="937225" y="452221"/>
                    <a:pt x="937225" y="10100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69578" rIns="293402" bIns="169578" numCol="1" spcCol="1270" anchor="ctr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50" kern="1200" dirty="0" smtClean="0"/>
                <a:t> Приобретение движимого / недвижимого имущества</a:t>
              </a:r>
              <a:endParaRPr lang="ru-RU" sz="115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50" kern="1200" dirty="0" smtClean="0"/>
                <a:t> Финансирование СМР</a:t>
              </a:r>
              <a:endParaRPr lang="ru-RU" sz="115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50" kern="1200" dirty="0" smtClean="0"/>
                <a:t> Формирование оборотного капитала в рамках Проекта</a:t>
              </a:r>
              <a:endParaRPr lang="ru-RU" sz="1150" kern="1200" dirty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50" kern="1200" dirty="0" smtClean="0"/>
                <a:t> Возмещение ранее понесенных </a:t>
              </a:r>
              <a:r>
                <a:rPr lang="ru-RU" sz="1150" kern="1200" dirty="0" err="1" smtClean="0"/>
                <a:t>инвест</a:t>
              </a:r>
              <a:r>
                <a:rPr lang="ru-RU" sz="1150" kern="1200" dirty="0" smtClean="0"/>
                <a:t>. затрат</a:t>
              </a:r>
              <a:endParaRPr lang="ru-RU" sz="115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8904" y="2545571"/>
              <a:ext cx="2285166" cy="848819"/>
            </a:xfrm>
            <a:custGeom>
              <a:avLst/>
              <a:gdLst>
                <a:gd name="connsiteX0" fmla="*/ 0 w 2285166"/>
                <a:gd name="connsiteY0" fmla="*/ 138031 h 828168"/>
                <a:gd name="connsiteX1" fmla="*/ 138031 w 2285166"/>
                <a:gd name="connsiteY1" fmla="*/ 0 h 828168"/>
                <a:gd name="connsiteX2" fmla="*/ 2147135 w 2285166"/>
                <a:gd name="connsiteY2" fmla="*/ 0 h 828168"/>
                <a:gd name="connsiteX3" fmla="*/ 2285166 w 2285166"/>
                <a:gd name="connsiteY3" fmla="*/ 138031 h 828168"/>
                <a:gd name="connsiteX4" fmla="*/ 2285166 w 2285166"/>
                <a:gd name="connsiteY4" fmla="*/ 690137 h 828168"/>
                <a:gd name="connsiteX5" fmla="*/ 2147135 w 2285166"/>
                <a:gd name="connsiteY5" fmla="*/ 828168 h 828168"/>
                <a:gd name="connsiteX6" fmla="*/ 138031 w 2285166"/>
                <a:gd name="connsiteY6" fmla="*/ 828168 h 828168"/>
                <a:gd name="connsiteX7" fmla="*/ 0 w 2285166"/>
                <a:gd name="connsiteY7" fmla="*/ 690137 h 828168"/>
                <a:gd name="connsiteX8" fmla="*/ 0 w 2285166"/>
                <a:gd name="connsiteY8" fmla="*/ 138031 h 82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166" h="828168">
                  <a:moveTo>
                    <a:pt x="0" y="138031"/>
                  </a:moveTo>
                  <a:cubicBezTo>
                    <a:pt x="0" y="61799"/>
                    <a:pt x="61799" y="0"/>
                    <a:pt x="138031" y="0"/>
                  </a:cubicBezTo>
                  <a:lnTo>
                    <a:pt x="2147135" y="0"/>
                  </a:lnTo>
                  <a:cubicBezTo>
                    <a:pt x="2223367" y="0"/>
                    <a:pt x="2285166" y="61799"/>
                    <a:pt x="2285166" y="138031"/>
                  </a:cubicBezTo>
                  <a:lnTo>
                    <a:pt x="2285166" y="690137"/>
                  </a:lnTo>
                  <a:cubicBezTo>
                    <a:pt x="2285166" y="766369"/>
                    <a:pt x="2223367" y="828168"/>
                    <a:pt x="2147135" y="828168"/>
                  </a:cubicBezTo>
                  <a:lnTo>
                    <a:pt x="138031" y="828168"/>
                  </a:lnTo>
                  <a:cubicBezTo>
                    <a:pt x="61799" y="828168"/>
                    <a:pt x="0" y="766369"/>
                    <a:pt x="0" y="690137"/>
                  </a:cubicBezTo>
                  <a:lnTo>
                    <a:pt x="0" y="138031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88" tIns="70908" rIns="101388" bIns="7090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Цель кредитования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472571" y="4525008"/>
              <a:ext cx="6052303" cy="817539"/>
            </a:xfrm>
            <a:custGeom>
              <a:avLst/>
              <a:gdLst>
                <a:gd name="connsiteX0" fmla="*/ 142435 w 854593"/>
                <a:gd name="connsiteY0" fmla="*/ 0 h 5996510"/>
                <a:gd name="connsiteX1" fmla="*/ 712158 w 854593"/>
                <a:gd name="connsiteY1" fmla="*/ 0 h 5996510"/>
                <a:gd name="connsiteX2" fmla="*/ 854593 w 854593"/>
                <a:gd name="connsiteY2" fmla="*/ 142435 h 5996510"/>
                <a:gd name="connsiteX3" fmla="*/ 854593 w 854593"/>
                <a:gd name="connsiteY3" fmla="*/ 5996510 h 5996510"/>
                <a:gd name="connsiteX4" fmla="*/ 854593 w 854593"/>
                <a:gd name="connsiteY4" fmla="*/ 5996510 h 5996510"/>
                <a:gd name="connsiteX5" fmla="*/ 0 w 854593"/>
                <a:gd name="connsiteY5" fmla="*/ 5996510 h 5996510"/>
                <a:gd name="connsiteX6" fmla="*/ 0 w 854593"/>
                <a:gd name="connsiteY6" fmla="*/ 5996510 h 5996510"/>
                <a:gd name="connsiteX7" fmla="*/ 0 w 854593"/>
                <a:gd name="connsiteY7" fmla="*/ 142435 h 5996510"/>
                <a:gd name="connsiteX8" fmla="*/ 142435 w 854593"/>
                <a:gd name="connsiteY8" fmla="*/ 0 h 599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593" h="5996510">
                  <a:moveTo>
                    <a:pt x="854593" y="999441"/>
                  </a:moveTo>
                  <a:lnTo>
                    <a:pt x="854593" y="4997069"/>
                  </a:lnTo>
                  <a:cubicBezTo>
                    <a:pt x="854593" y="5549046"/>
                    <a:pt x="845505" y="5996506"/>
                    <a:pt x="834294" y="5996506"/>
                  </a:cubicBezTo>
                  <a:lnTo>
                    <a:pt x="0" y="5996506"/>
                  </a:lnTo>
                  <a:lnTo>
                    <a:pt x="0" y="5996506"/>
                  </a:lnTo>
                  <a:lnTo>
                    <a:pt x="0" y="4"/>
                  </a:lnTo>
                  <a:lnTo>
                    <a:pt x="0" y="4"/>
                  </a:lnTo>
                  <a:lnTo>
                    <a:pt x="834294" y="4"/>
                  </a:lnTo>
                  <a:cubicBezTo>
                    <a:pt x="845505" y="4"/>
                    <a:pt x="854593" y="447464"/>
                    <a:pt x="854593" y="99944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5543" rIns="289368" bIns="165544" numCol="1" spcCol="1270" anchor="ctr" anchorCtr="0">
              <a:noAutofit/>
            </a:bodyPr>
            <a:lstStyle/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150" kern="1200" dirty="0" smtClean="0"/>
                <a:t>Место реализации – РФ, Используются только апробированные технологии, Банк – единственный кредитор Проекта, Подтверждено наличие  собственных средств. Бизнес-план, подтверждает финансовую состоятельность Проекта</a:t>
              </a:r>
              <a:endParaRPr lang="ru-RU" sz="115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78904" y="4525009"/>
              <a:ext cx="2293667" cy="817538"/>
            </a:xfrm>
            <a:custGeom>
              <a:avLst/>
              <a:gdLst>
                <a:gd name="connsiteX0" fmla="*/ 0 w 2347648"/>
                <a:gd name="connsiteY0" fmla="*/ 130740 h 784423"/>
                <a:gd name="connsiteX1" fmla="*/ 130740 w 2347648"/>
                <a:gd name="connsiteY1" fmla="*/ 0 h 784423"/>
                <a:gd name="connsiteX2" fmla="*/ 2216908 w 2347648"/>
                <a:gd name="connsiteY2" fmla="*/ 0 h 784423"/>
                <a:gd name="connsiteX3" fmla="*/ 2347648 w 2347648"/>
                <a:gd name="connsiteY3" fmla="*/ 130740 h 784423"/>
                <a:gd name="connsiteX4" fmla="*/ 2347648 w 2347648"/>
                <a:gd name="connsiteY4" fmla="*/ 653683 h 784423"/>
                <a:gd name="connsiteX5" fmla="*/ 2216908 w 2347648"/>
                <a:gd name="connsiteY5" fmla="*/ 784423 h 784423"/>
                <a:gd name="connsiteX6" fmla="*/ 130740 w 2347648"/>
                <a:gd name="connsiteY6" fmla="*/ 784423 h 784423"/>
                <a:gd name="connsiteX7" fmla="*/ 0 w 2347648"/>
                <a:gd name="connsiteY7" fmla="*/ 653683 h 784423"/>
                <a:gd name="connsiteX8" fmla="*/ 0 w 2347648"/>
                <a:gd name="connsiteY8" fmla="*/ 130740 h 7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648" h="784423">
                  <a:moveTo>
                    <a:pt x="0" y="130740"/>
                  </a:moveTo>
                  <a:cubicBezTo>
                    <a:pt x="0" y="58534"/>
                    <a:pt x="58534" y="0"/>
                    <a:pt x="130740" y="0"/>
                  </a:cubicBezTo>
                  <a:lnTo>
                    <a:pt x="2216908" y="0"/>
                  </a:lnTo>
                  <a:cubicBezTo>
                    <a:pt x="2289114" y="0"/>
                    <a:pt x="2347648" y="58534"/>
                    <a:pt x="2347648" y="130740"/>
                  </a:cubicBezTo>
                  <a:lnTo>
                    <a:pt x="2347648" y="653683"/>
                  </a:lnTo>
                  <a:cubicBezTo>
                    <a:pt x="2347648" y="725889"/>
                    <a:pt x="2289114" y="784423"/>
                    <a:pt x="2216908" y="784423"/>
                  </a:cubicBezTo>
                  <a:lnTo>
                    <a:pt x="130740" y="784423"/>
                  </a:lnTo>
                  <a:cubicBezTo>
                    <a:pt x="58534" y="784423"/>
                    <a:pt x="0" y="725889"/>
                    <a:pt x="0" y="653683"/>
                  </a:cubicBezTo>
                  <a:lnTo>
                    <a:pt x="0" y="130740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52" tIns="68772" rIns="99252" bIns="6877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Требования к проекту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464140" y="3873153"/>
              <a:ext cx="6060735" cy="611001"/>
            </a:xfrm>
            <a:custGeom>
              <a:avLst/>
              <a:gdLst>
                <a:gd name="connsiteX0" fmla="*/ 62211 w 373257"/>
                <a:gd name="connsiteY0" fmla="*/ 0 h 6003888"/>
                <a:gd name="connsiteX1" fmla="*/ 311046 w 373257"/>
                <a:gd name="connsiteY1" fmla="*/ 0 h 6003888"/>
                <a:gd name="connsiteX2" fmla="*/ 373257 w 373257"/>
                <a:gd name="connsiteY2" fmla="*/ 62211 h 6003888"/>
                <a:gd name="connsiteX3" fmla="*/ 373257 w 373257"/>
                <a:gd name="connsiteY3" fmla="*/ 6003888 h 6003888"/>
                <a:gd name="connsiteX4" fmla="*/ 373257 w 373257"/>
                <a:gd name="connsiteY4" fmla="*/ 6003888 h 6003888"/>
                <a:gd name="connsiteX5" fmla="*/ 0 w 373257"/>
                <a:gd name="connsiteY5" fmla="*/ 6003888 h 6003888"/>
                <a:gd name="connsiteX6" fmla="*/ 0 w 373257"/>
                <a:gd name="connsiteY6" fmla="*/ 6003888 h 6003888"/>
                <a:gd name="connsiteX7" fmla="*/ 0 w 373257"/>
                <a:gd name="connsiteY7" fmla="*/ 62211 h 6003888"/>
                <a:gd name="connsiteX8" fmla="*/ 62211 w 373257"/>
                <a:gd name="connsiteY8" fmla="*/ 0 h 600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257" h="6003888">
                  <a:moveTo>
                    <a:pt x="373257" y="1000677"/>
                  </a:moveTo>
                  <a:lnTo>
                    <a:pt x="373257" y="5003211"/>
                  </a:lnTo>
                  <a:cubicBezTo>
                    <a:pt x="373257" y="5555862"/>
                    <a:pt x="371525" y="6003880"/>
                    <a:pt x="369389" y="6003880"/>
                  </a:cubicBezTo>
                  <a:lnTo>
                    <a:pt x="0" y="6003880"/>
                  </a:lnTo>
                  <a:lnTo>
                    <a:pt x="0" y="600388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69389" y="8"/>
                  </a:lnTo>
                  <a:cubicBezTo>
                    <a:pt x="371525" y="8"/>
                    <a:pt x="373257" y="448026"/>
                    <a:pt x="373257" y="100067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046" rIns="265871" bIns="142047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50" kern="1200" dirty="0" smtClean="0"/>
                <a:t>Не менее 30% от бюджета Проекта</a:t>
              </a:r>
              <a:endParaRPr lang="ru-RU" sz="115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78905" y="3861816"/>
              <a:ext cx="2285166" cy="622338"/>
            </a:xfrm>
            <a:custGeom>
              <a:avLst/>
              <a:gdLst>
                <a:gd name="connsiteX0" fmla="*/ 0 w 2341943"/>
                <a:gd name="connsiteY0" fmla="*/ 103725 h 622338"/>
                <a:gd name="connsiteX1" fmla="*/ 103725 w 2341943"/>
                <a:gd name="connsiteY1" fmla="*/ 0 h 622338"/>
                <a:gd name="connsiteX2" fmla="*/ 2238218 w 2341943"/>
                <a:gd name="connsiteY2" fmla="*/ 0 h 622338"/>
                <a:gd name="connsiteX3" fmla="*/ 2341943 w 2341943"/>
                <a:gd name="connsiteY3" fmla="*/ 103725 h 622338"/>
                <a:gd name="connsiteX4" fmla="*/ 2341943 w 2341943"/>
                <a:gd name="connsiteY4" fmla="*/ 518613 h 622338"/>
                <a:gd name="connsiteX5" fmla="*/ 2238218 w 2341943"/>
                <a:gd name="connsiteY5" fmla="*/ 622338 h 622338"/>
                <a:gd name="connsiteX6" fmla="*/ 103725 w 2341943"/>
                <a:gd name="connsiteY6" fmla="*/ 622338 h 622338"/>
                <a:gd name="connsiteX7" fmla="*/ 0 w 2341943"/>
                <a:gd name="connsiteY7" fmla="*/ 518613 h 622338"/>
                <a:gd name="connsiteX8" fmla="*/ 0 w 2341943"/>
                <a:gd name="connsiteY8" fmla="*/ 103725 h 6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943" h="622338">
                  <a:moveTo>
                    <a:pt x="0" y="103725"/>
                  </a:moveTo>
                  <a:cubicBezTo>
                    <a:pt x="0" y="46439"/>
                    <a:pt x="46439" y="0"/>
                    <a:pt x="103725" y="0"/>
                  </a:cubicBezTo>
                  <a:lnTo>
                    <a:pt x="2238218" y="0"/>
                  </a:lnTo>
                  <a:cubicBezTo>
                    <a:pt x="2295504" y="0"/>
                    <a:pt x="2341943" y="46439"/>
                    <a:pt x="2341943" y="103725"/>
                  </a:cubicBezTo>
                  <a:lnTo>
                    <a:pt x="2341943" y="518613"/>
                  </a:lnTo>
                  <a:cubicBezTo>
                    <a:pt x="2341943" y="575899"/>
                    <a:pt x="2295504" y="622338"/>
                    <a:pt x="2238218" y="622338"/>
                  </a:cubicBezTo>
                  <a:lnTo>
                    <a:pt x="103725" y="622338"/>
                  </a:lnTo>
                  <a:cubicBezTo>
                    <a:pt x="46439" y="622338"/>
                    <a:pt x="0" y="575899"/>
                    <a:pt x="0" y="518613"/>
                  </a:cubicBezTo>
                  <a:lnTo>
                    <a:pt x="0" y="103725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340" tIns="60860" rIns="91340" bIns="608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Доля собственного участия в Проекте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72571" y="3431302"/>
              <a:ext cx="6052098" cy="373489"/>
            </a:xfrm>
            <a:custGeom>
              <a:avLst/>
              <a:gdLst>
                <a:gd name="connsiteX0" fmla="*/ 55587 w 333514"/>
                <a:gd name="connsiteY0" fmla="*/ 0 h 6052097"/>
                <a:gd name="connsiteX1" fmla="*/ 277927 w 333514"/>
                <a:gd name="connsiteY1" fmla="*/ 0 h 6052097"/>
                <a:gd name="connsiteX2" fmla="*/ 333514 w 333514"/>
                <a:gd name="connsiteY2" fmla="*/ 55587 h 6052097"/>
                <a:gd name="connsiteX3" fmla="*/ 333514 w 333514"/>
                <a:gd name="connsiteY3" fmla="*/ 6052097 h 6052097"/>
                <a:gd name="connsiteX4" fmla="*/ 333514 w 333514"/>
                <a:gd name="connsiteY4" fmla="*/ 6052097 h 6052097"/>
                <a:gd name="connsiteX5" fmla="*/ 0 w 333514"/>
                <a:gd name="connsiteY5" fmla="*/ 6052097 h 6052097"/>
                <a:gd name="connsiteX6" fmla="*/ 0 w 333514"/>
                <a:gd name="connsiteY6" fmla="*/ 6052097 h 6052097"/>
                <a:gd name="connsiteX7" fmla="*/ 0 w 333514"/>
                <a:gd name="connsiteY7" fmla="*/ 55587 h 6052097"/>
                <a:gd name="connsiteX8" fmla="*/ 55587 w 333514"/>
                <a:gd name="connsiteY8" fmla="*/ 0 h 605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514" h="6052097">
                  <a:moveTo>
                    <a:pt x="333514" y="1008713"/>
                  </a:moveTo>
                  <a:lnTo>
                    <a:pt x="333514" y="5043384"/>
                  </a:lnTo>
                  <a:cubicBezTo>
                    <a:pt x="333514" y="5600478"/>
                    <a:pt x="332143" y="6052088"/>
                    <a:pt x="330451" y="6052088"/>
                  </a:cubicBezTo>
                  <a:lnTo>
                    <a:pt x="0" y="6052088"/>
                  </a:lnTo>
                  <a:lnTo>
                    <a:pt x="0" y="6052088"/>
                  </a:lnTo>
                  <a:lnTo>
                    <a:pt x="0" y="9"/>
                  </a:lnTo>
                  <a:lnTo>
                    <a:pt x="0" y="9"/>
                  </a:lnTo>
                  <a:lnTo>
                    <a:pt x="330451" y="9"/>
                  </a:lnTo>
                  <a:cubicBezTo>
                    <a:pt x="332143" y="9"/>
                    <a:pt x="333514" y="451619"/>
                    <a:pt x="333514" y="100871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0106" rIns="263931" bIns="140107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50" kern="1200" dirty="0" smtClean="0"/>
                <a:t>До 10 лет</a:t>
              </a:r>
              <a:endParaRPr lang="ru-RU" sz="115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78904" y="3439255"/>
              <a:ext cx="2291385" cy="365536"/>
            </a:xfrm>
            <a:custGeom>
              <a:avLst/>
              <a:gdLst>
                <a:gd name="connsiteX0" fmla="*/ 0 w 2291385"/>
                <a:gd name="connsiteY0" fmla="*/ 81208 h 487240"/>
                <a:gd name="connsiteX1" fmla="*/ 81208 w 2291385"/>
                <a:gd name="connsiteY1" fmla="*/ 0 h 487240"/>
                <a:gd name="connsiteX2" fmla="*/ 2210177 w 2291385"/>
                <a:gd name="connsiteY2" fmla="*/ 0 h 487240"/>
                <a:gd name="connsiteX3" fmla="*/ 2291385 w 2291385"/>
                <a:gd name="connsiteY3" fmla="*/ 81208 h 487240"/>
                <a:gd name="connsiteX4" fmla="*/ 2291385 w 2291385"/>
                <a:gd name="connsiteY4" fmla="*/ 406032 h 487240"/>
                <a:gd name="connsiteX5" fmla="*/ 2210177 w 2291385"/>
                <a:gd name="connsiteY5" fmla="*/ 487240 h 487240"/>
                <a:gd name="connsiteX6" fmla="*/ 81208 w 2291385"/>
                <a:gd name="connsiteY6" fmla="*/ 487240 h 487240"/>
                <a:gd name="connsiteX7" fmla="*/ 0 w 2291385"/>
                <a:gd name="connsiteY7" fmla="*/ 406032 h 487240"/>
                <a:gd name="connsiteX8" fmla="*/ 0 w 2291385"/>
                <a:gd name="connsiteY8" fmla="*/ 81208 h 4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1385" h="487240">
                  <a:moveTo>
                    <a:pt x="0" y="81208"/>
                  </a:moveTo>
                  <a:cubicBezTo>
                    <a:pt x="0" y="36358"/>
                    <a:pt x="36358" y="0"/>
                    <a:pt x="81208" y="0"/>
                  </a:cubicBezTo>
                  <a:lnTo>
                    <a:pt x="2210177" y="0"/>
                  </a:lnTo>
                  <a:cubicBezTo>
                    <a:pt x="2255027" y="0"/>
                    <a:pt x="2291385" y="36358"/>
                    <a:pt x="2291385" y="81208"/>
                  </a:cubicBezTo>
                  <a:lnTo>
                    <a:pt x="2291385" y="406032"/>
                  </a:lnTo>
                  <a:cubicBezTo>
                    <a:pt x="2291385" y="450882"/>
                    <a:pt x="2255027" y="487240"/>
                    <a:pt x="2210177" y="487240"/>
                  </a:cubicBezTo>
                  <a:lnTo>
                    <a:pt x="81208" y="487240"/>
                  </a:lnTo>
                  <a:cubicBezTo>
                    <a:pt x="36358" y="487240"/>
                    <a:pt x="0" y="450882"/>
                    <a:pt x="0" y="406032"/>
                  </a:cubicBezTo>
                  <a:lnTo>
                    <a:pt x="0" y="81208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45" tIns="54265" rIns="84745" bIns="5426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Срок кредита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04037" y="5396828"/>
              <a:ext cx="6120838" cy="448855"/>
            </a:xfrm>
            <a:custGeom>
              <a:avLst/>
              <a:gdLst>
                <a:gd name="connsiteX0" fmla="*/ 74810 w 448854"/>
                <a:gd name="connsiteY0" fmla="*/ 0 h 6061735"/>
                <a:gd name="connsiteX1" fmla="*/ 374044 w 448854"/>
                <a:gd name="connsiteY1" fmla="*/ 0 h 6061735"/>
                <a:gd name="connsiteX2" fmla="*/ 448854 w 448854"/>
                <a:gd name="connsiteY2" fmla="*/ 74810 h 6061735"/>
                <a:gd name="connsiteX3" fmla="*/ 448854 w 448854"/>
                <a:gd name="connsiteY3" fmla="*/ 6061735 h 6061735"/>
                <a:gd name="connsiteX4" fmla="*/ 448854 w 448854"/>
                <a:gd name="connsiteY4" fmla="*/ 6061735 h 6061735"/>
                <a:gd name="connsiteX5" fmla="*/ 0 w 448854"/>
                <a:gd name="connsiteY5" fmla="*/ 6061735 h 6061735"/>
                <a:gd name="connsiteX6" fmla="*/ 0 w 448854"/>
                <a:gd name="connsiteY6" fmla="*/ 6061735 h 6061735"/>
                <a:gd name="connsiteX7" fmla="*/ 0 w 448854"/>
                <a:gd name="connsiteY7" fmla="*/ 74810 h 6061735"/>
                <a:gd name="connsiteX8" fmla="*/ 74810 w 448854"/>
                <a:gd name="connsiteY8" fmla="*/ 0 h 606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854" h="6061735">
                  <a:moveTo>
                    <a:pt x="448854" y="1010307"/>
                  </a:moveTo>
                  <a:lnTo>
                    <a:pt x="448854" y="5051428"/>
                  </a:lnTo>
                  <a:cubicBezTo>
                    <a:pt x="448854" y="5609396"/>
                    <a:pt x="446374" y="6061728"/>
                    <a:pt x="443314" y="6061728"/>
                  </a:cubicBezTo>
                  <a:lnTo>
                    <a:pt x="0" y="6061728"/>
                  </a:lnTo>
                  <a:lnTo>
                    <a:pt x="0" y="60617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443314" y="7"/>
                  </a:lnTo>
                  <a:cubicBezTo>
                    <a:pt x="446374" y="7"/>
                    <a:pt x="448854" y="452339"/>
                    <a:pt x="448854" y="101030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5737" rIns="269561" bIns="145736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50" kern="1200" dirty="0" smtClean="0"/>
                <a:t>Полное обеспечение активами и/или поручительствами предприятий с достаточной </a:t>
              </a:r>
              <a:r>
                <a:rPr lang="ru-RU" sz="1150" kern="1200" dirty="0" err="1" smtClean="0"/>
                <a:t>кредитоемкостью</a:t>
              </a:r>
              <a:endParaRPr lang="ru-RU" sz="115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8843" y="5382224"/>
              <a:ext cx="2278315" cy="463780"/>
            </a:xfrm>
            <a:custGeom>
              <a:avLst/>
              <a:gdLst>
                <a:gd name="connsiteX0" fmla="*/ 0 w 2278315"/>
                <a:gd name="connsiteY0" fmla="*/ 77298 h 463780"/>
                <a:gd name="connsiteX1" fmla="*/ 77298 w 2278315"/>
                <a:gd name="connsiteY1" fmla="*/ 0 h 463780"/>
                <a:gd name="connsiteX2" fmla="*/ 2201017 w 2278315"/>
                <a:gd name="connsiteY2" fmla="*/ 0 h 463780"/>
                <a:gd name="connsiteX3" fmla="*/ 2278315 w 2278315"/>
                <a:gd name="connsiteY3" fmla="*/ 77298 h 463780"/>
                <a:gd name="connsiteX4" fmla="*/ 2278315 w 2278315"/>
                <a:gd name="connsiteY4" fmla="*/ 386482 h 463780"/>
                <a:gd name="connsiteX5" fmla="*/ 2201017 w 2278315"/>
                <a:gd name="connsiteY5" fmla="*/ 463780 h 463780"/>
                <a:gd name="connsiteX6" fmla="*/ 77298 w 2278315"/>
                <a:gd name="connsiteY6" fmla="*/ 463780 h 463780"/>
                <a:gd name="connsiteX7" fmla="*/ 0 w 2278315"/>
                <a:gd name="connsiteY7" fmla="*/ 386482 h 463780"/>
                <a:gd name="connsiteX8" fmla="*/ 0 w 2278315"/>
                <a:gd name="connsiteY8" fmla="*/ 77298 h 4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315" h="463780">
                  <a:moveTo>
                    <a:pt x="0" y="77298"/>
                  </a:moveTo>
                  <a:cubicBezTo>
                    <a:pt x="0" y="34607"/>
                    <a:pt x="34607" y="0"/>
                    <a:pt x="77298" y="0"/>
                  </a:cubicBezTo>
                  <a:lnTo>
                    <a:pt x="2201017" y="0"/>
                  </a:lnTo>
                  <a:cubicBezTo>
                    <a:pt x="2243708" y="0"/>
                    <a:pt x="2278315" y="34607"/>
                    <a:pt x="2278315" y="77298"/>
                  </a:cubicBezTo>
                  <a:lnTo>
                    <a:pt x="2278315" y="386482"/>
                  </a:lnTo>
                  <a:cubicBezTo>
                    <a:pt x="2278315" y="429173"/>
                    <a:pt x="2243708" y="463780"/>
                    <a:pt x="2201017" y="463780"/>
                  </a:cubicBezTo>
                  <a:lnTo>
                    <a:pt x="77298" y="463780"/>
                  </a:lnTo>
                  <a:cubicBezTo>
                    <a:pt x="34607" y="463780"/>
                    <a:pt x="0" y="429173"/>
                    <a:pt x="0" y="386482"/>
                  </a:cubicBezTo>
                  <a:lnTo>
                    <a:pt x="0" y="77298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00" tIns="53120" rIns="83600" bIns="531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Обеспечение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404037" y="5895405"/>
              <a:ext cx="6120838" cy="738221"/>
            </a:xfrm>
            <a:custGeom>
              <a:avLst/>
              <a:gdLst>
                <a:gd name="connsiteX0" fmla="*/ 123039 w 738220"/>
                <a:gd name="connsiteY0" fmla="*/ 0 h 5974255"/>
                <a:gd name="connsiteX1" fmla="*/ 615181 w 738220"/>
                <a:gd name="connsiteY1" fmla="*/ 0 h 5974255"/>
                <a:gd name="connsiteX2" fmla="*/ 738220 w 738220"/>
                <a:gd name="connsiteY2" fmla="*/ 123039 h 5974255"/>
                <a:gd name="connsiteX3" fmla="*/ 738220 w 738220"/>
                <a:gd name="connsiteY3" fmla="*/ 5974255 h 5974255"/>
                <a:gd name="connsiteX4" fmla="*/ 738220 w 738220"/>
                <a:gd name="connsiteY4" fmla="*/ 5974255 h 5974255"/>
                <a:gd name="connsiteX5" fmla="*/ 0 w 738220"/>
                <a:gd name="connsiteY5" fmla="*/ 5974255 h 5974255"/>
                <a:gd name="connsiteX6" fmla="*/ 0 w 738220"/>
                <a:gd name="connsiteY6" fmla="*/ 5974255 h 5974255"/>
                <a:gd name="connsiteX7" fmla="*/ 0 w 738220"/>
                <a:gd name="connsiteY7" fmla="*/ 123039 h 5974255"/>
                <a:gd name="connsiteX8" fmla="*/ 123039 w 738220"/>
                <a:gd name="connsiteY8" fmla="*/ 0 h 59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220" h="5974255">
                  <a:moveTo>
                    <a:pt x="738220" y="995731"/>
                  </a:moveTo>
                  <a:lnTo>
                    <a:pt x="738220" y="4978524"/>
                  </a:lnTo>
                  <a:cubicBezTo>
                    <a:pt x="738220" y="5528452"/>
                    <a:pt x="731413" y="5974251"/>
                    <a:pt x="723016" y="5974251"/>
                  </a:cubicBezTo>
                  <a:lnTo>
                    <a:pt x="0" y="5974251"/>
                  </a:lnTo>
                  <a:lnTo>
                    <a:pt x="0" y="5974251"/>
                  </a:lnTo>
                  <a:lnTo>
                    <a:pt x="0" y="4"/>
                  </a:lnTo>
                  <a:lnTo>
                    <a:pt x="0" y="4"/>
                  </a:lnTo>
                  <a:lnTo>
                    <a:pt x="723016" y="4"/>
                  </a:lnTo>
                  <a:cubicBezTo>
                    <a:pt x="731413" y="4"/>
                    <a:pt x="738220" y="445803"/>
                    <a:pt x="738220" y="99573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9863" rIns="283687" bIns="159862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50" b="0" i="0" kern="1200" dirty="0" smtClean="0"/>
                <a:t>Субсидии ставки/затрат, Гарантии МСП, госгарантии субъектов РФ / муниципальных образований, Поручительство гарантийных фондов, </a:t>
              </a:r>
              <a:r>
                <a:rPr lang="ru-RU" sz="1150" b="0" i="0" kern="1200" dirty="0" err="1" smtClean="0"/>
                <a:t>софинансирование</a:t>
              </a:r>
              <a:r>
                <a:rPr lang="ru-RU" sz="1150" b="0" i="0" kern="1200" dirty="0" smtClean="0"/>
                <a:t>, предоставление залогового имущества</a:t>
              </a:r>
              <a:endParaRPr lang="ru-RU" sz="1150" kern="1200" dirty="0"/>
            </a:p>
          </p:txBody>
        </p:sp>
      </p:grpSp>
      <p:sp>
        <p:nvSpPr>
          <p:cNvPr id="23" name="Овал 22"/>
          <p:cNvSpPr/>
          <p:nvPr/>
        </p:nvSpPr>
        <p:spPr bwMode="auto">
          <a:xfrm>
            <a:off x="258416" y="5931567"/>
            <a:ext cx="2077279" cy="72723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400" dirty="0"/>
              <a:t>Варианты </a:t>
            </a:r>
            <a:r>
              <a:rPr lang="ru-RU" sz="1400" dirty="0" smtClean="0"/>
              <a:t>господдержки</a:t>
            </a:r>
            <a:endParaRPr lang="ru-RU" sz="1400" dirty="0"/>
          </a:p>
        </p:txBody>
      </p:sp>
      <p:pic>
        <p:nvPicPr>
          <p:cNvPr id="27" name="Рисунок 26"/>
          <p:cNvPicPr/>
          <p:nvPr/>
        </p:nvPicPr>
        <p:blipFill rotWithShape="1">
          <a:blip r:embed="rId9"/>
          <a:srcRect l="13461" t="17095" r="32532" b="22791"/>
          <a:stretch/>
        </p:blipFill>
        <p:spPr bwMode="auto">
          <a:xfrm>
            <a:off x="9102129" y="1828889"/>
            <a:ext cx="2386483" cy="1671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194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2581275"/>
            <a:ext cx="11949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52400" y="2581275"/>
            <a:ext cx="11949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91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5028013"/>
              </p:ext>
            </p:extLst>
          </p:nvPr>
        </p:nvGraphicFramePr>
        <p:xfrm>
          <a:off x="1493841" y="3"/>
          <a:ext cx="141169" cy="14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3841" y="3"/>
                        <a:ext cx="141169" cy="14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33460" y="178890"/>
            <a:ext cx="9618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3C"/>
                </a:solidFill>
              </a:rPr>
              <a:t>Базовые условия входа Банка в проект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7DC24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094619" y="2821006"/>
            <a:ext cx="2533508" cy="889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04" tIns="42706" rIns="85407" bIns="42706" anchor="ctr"/>
          <a:lstStyle>
            <a:lvl1pPr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06438" eaLnBrk="0" hangingPunct="0">
              <a:spcBef>
                <a:spcPct val="20000"/>
              </a:spcBef>
              <a:buChar char="–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06438" eaLnBrk="0" hangingPunct="0">
              <a:spcBef>
                <a:spcPct val="20000"/>
              </a:spcBef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703C"/>
                </a:solidFill>
                <a:latin typeface="Arial" charset="0"/>
                <a:cs typeface="+mn-cs"/>
              </a:rPr>
              <a:t>2. НАЛИЧИЕ СОБСТВЕННЫХ СРЕДСТВ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659400" y="2858500"/>
            <a:ext cx="2074124" cy="892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marL="171450" indent="-1714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897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68897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Уставный капитал/ Субординированный </a:t>
            </a:r>
            <a:r>
              <a:rPr kumimoji="0" lang="ru-RU" altLang="ru-RU" sz="1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займ</a:t>
            </a: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256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30% бюджета проекта</a:t>
            </a:r>
            <a:endParaRPr kumimoji="0"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063346" y="4087831"/>
            <a:ext cx="2596054" cy="12671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04" tIns="42706" rIns="85407" bIns="42706" anchor="ctr"/>
          <a:lstStyle>
            <a:defPPr>
              <a:defRPr lang="en-US"/>
            </a:defPPr>
            <a:lvl1pPr algn="ctr" defTabSz="706438" eaLnBrk="1" hangingPunct="1">
              <a:lnSpc>
                <a:spcPct val="90000"/>
              </a:lnSpc>
              <a:spcBef>
                <a:spcPct val="1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355600" algn="l"/>
              </a:tabLst>
              <a:defRPr kumimoji="0" sz="2400">
                <a:solidFill>
                  <a:srgbClr val="30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06438" eaLnBrk="0" hangingPunct="0">
              <a:spcBef>
                <a:spcPct val="20000"/>
              </a:spcBef>
              <a:buChar char="–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4pPr>
            <a:lvl5pPr marL="2057400" indent="-228600" defTabSz="706438" eaLnBrk="0" hangingPunct="0">
              <a:spcBef>
                <a:spcPct val="20000"/>
              </a:spcBef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5pPr>
            <a:lvl6pPr marL="25146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6pPr>
            <a:lvl7pPr marL="29718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7pPr>
            <a:lvl8pPr marL="34290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8pPr>
            <a:lvl9pPr marL="38862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1" lang="ru-RU" altLang="ru-RU" sz="1400" b="1" dirty="0">
                <a:solidFill>
                  <a:srgbClr val="00703C"/>
                </a:solidFill>
                <a:effectLst/>
                <a:latin typeface="Arial" charset="0"/>
                <a:cs typeface="+mn-cs"/>
              </a:rPr>
              <a:t>3. РЕГРЕСС НА  ДЕЙСТВУЮЩИЙ БИЗНЕС (НАЛИЧИЕ СРЕДСТВ ДЛЯ УПЛАТЫ %% НА ИНВЕСТ ФАЗЕ)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702990" y="4087831"/>
            <a:ext cx="2060226" cy="11386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marL="171450" indent="-1714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897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68897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Поручительство  действующего бизнеса</a:t>
            </a:r>
            <a:endParaRPr kumimoji="0"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Вексель Сбербанка на сумму % на </a:t>
            </a:r>
            <a:r>
              <a:rPr kumimoji="0" lang="ru-RU" altLang="ru-RU" sz="1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инвест</a:t>
            </a: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фазе</a:t>
            </a:r>
            <a:endParaRPr kumimoji="0"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8526" name="Picture 14" descr="R:\PUB\UPOKKMB\УПКК\! КАРТИНКА\Картинки\piggy-bank-with-a-coin-suspended-above-the-slot-in-a-savings-and-investment-planning-concept-vector-illustration-icon_1942194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6" y="2941912"/>
            <a:ext cx="768921" cy="768921"/>
          </a:xfrm>
          <a:prstGeom prst="ellipse">
            <a:avLst/>
          </a:prstGeom>
          <a:ln w="63500" cap="rnd">
            <a:solidFill>
              <a:schemeClr val="tx2">
                <a:lumMod val="90000"/>
                <a:lumOff val="1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27" name="Picture 15" descr="R:\PUB\UPOKKMB\УПКК\! КАРТИНКА\Картинки\come-calcolare-la-percentuale_55c3e54321bd00f5dd93b67c43579c4f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8037"/>
          <a:stretch/>
        </p:blipFill>
        <p:spPr bwMode="auto">
          <a:xfrm>
            <a:off x="125290" y="4273228"/>
            <a:ext cx="755024" cy="767821"/>
          </a:xfrm>
          <a:prstGeom prst="ellipse">
            <a:avLst/>
          </a:prstGeom>
          <a:ln w="63500" cap="rnd">
            <a:solidFill>
              <a:schemeClr val="tx2">
                <a:lumMod val="90000"/>
                <a:lumOff val="1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822390" y="2654636"/>
            <a:ext cx="5934402" cy="1222566"/>
          </a:xfrm>
          <a:prstGeom prst="roundRect">
            <a:avLst>
              <a:gd name="adj" fmla="val 1181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С</a:t>
            </a:r>
            <a:r>
              <a:rPr lang="ru-RU" sz="1200" dirty="0" smtClean="0">
                <a:solidFill>
                  <a:schemeClr val="tx1"/>
                </a:solidFill>
              </a:rPr>
              <a:t>нижение доли собственных средств вследствие уменьшения общей стоимости проекта (бюджетное финансирование части затрат на создание инженерной инфраструктуры проекта);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Предоставление подходящего земельного участка с минимальной арендной ставкой на срок, превышающий срок  кредитования;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В</a:t>
            </a:r>
            <a:r>
              <a:rPr lang="ru-RU" sz="1200" dirty="0" smtClean="0">
                <a:solidFill>
                  <a:schemeClr val="tx1"/>
                </a:solidFill>
              </a:rPr>
              <a:t>озмещение части затрат из бюджетов разных уровней.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22390" y="3982262"/>
            <a:ext cx="5934404" cy="1349756"/>
          </a:xfrm>
          <a:prstGeom prst="roundRect">
            <a:avLst>
              <a:gd name="adj" fmla="val 11173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Субсидирование процентных ставок;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Снижение </a:t>
            </a:r>
            <a:r>
              <a:rPr lang="ru-RU" sz="1200" dirty="0">
                <a:solidFill>
                  <a:schemeClr val="tx1"/>
                </a:solidFill>
              </a:rPr>
              <a:t>налогового </a:t>
            </a:r>
            <a:r>
              <a:rPr lang="ru-RU" sz="1200" dirty="0" smtClean="0">
                <a:solidFill>
                  <a:schemeClr val="tx1"/>
                </a:solidFill>
              </a:rPr>
              <a:t>бремени / налоговые </a:t>
            </a:r>
            <a:r>
              <a:rPr lang="ru-RU" sz="1200" dirty="0">
                <a:solidFill>
                  <a:schemeClr val="tx1"/>
                </a:solidFill>
              </a:rPr>
              <a:t>льготы на инвестиционной и эксплуатационной фазах (в части местных и региональных </a:t>
            </a:r>
            <a:r>
              <a:rPr lang="ru-RU" sz="1200" dirty="0" smtClean="0">
                <a:solidFill>
                  <a:schemeClr val="tx1"/>
                </a:solidFill>
              </a:rPr>
              <a:t>налогов), что высвобождает </a:t>
            </a:r>
            <a:r>
              <a:rPr lang="ru-RU" sz="1200" dirty="0">
                <a:solidFill>
                  <a:schemeClr val="tx1"/>
                </a:solidFill>
              </a:rPr>
              <a:t>средства предприятия на уплату </a:t>
            </a:r>
            <a:r>
              <a:rPr lang="ru-RU" sz="1200" dirty="0" smtClean="0">
                <a:solidFill>
                  <a:schemeClr val="tx1"/>
                </a:solidFill>
              </a:rPr>
              <a:t>процентов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2159" y="989817"/>
            <a:ext cx="5920507" cy="4575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Возможное участие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Субъекта, Муниципального образования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3069" y="1057800"/>
            <a:ext cx="2506616" cy="3216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 к проекту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63347" y="1589591"/>
            <a:ext cx="2533507" cy="986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04" tIns="42706" rIns="85407" bIns="42706" anchor="ctr"/>
          <a:lstStyle>
            <a:lvl1pPr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06438" eaLnBrk="0" hangingPunct="0">
              <a:spcBef>
                <a:spcPct val="20000"/>
              </a:spcBef>
              <a:buChar char="–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06438" eaLnBrk="0" hangingPunct="0">
              <a:spcBef>
                <a:spcPct val="20000"/>
              </a:spcBef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703C"/>
                </a:solidFill>
                <a:latin typeface="Arial" charset="0"/>
                <a:cs typeface="+mn-cs"/>
              </a:rPr>
              <a:t>1. ОПЫТ ИНИЦИАТОРОВ В РЕАЛИЗАЦИИ АНАЛОГИЧНЫХ ПРОЕКТОВ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596853" y="1604999"/>
            <a:ext cx="2192759" cy="12923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marL="171450" indent="-1714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897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68897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Успешно реализован ≥1</a:t>
            </a:r>
            <a:r>
              <a:rPr kumimoji="0" lang="en-US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подобных проектов</a:t>
            </a: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Подтвержден маркетинг</a:t>
            </a: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Есть административный ресурс</a:t>
            </a: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kumimoji="0" lang="ru-RU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52160" y="1541292"/>
            <a:ext cx="5920505" cy="1029667"/>
          </a:xfrm>
          <a:prstGeom prst="roundRect">
            <a:avLst>
              <a:gd name="adj" fmla="val 1181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Помощь в привлечении </a:t>
            </a:r>
            <a:r>
              <a:rPr lang="ru-RU" sz="1200" dirty="0">
                <a:solidFill>
                  <a:schemeClr val="tx1"/>
                </a:solidFill>
              </a:rPr>
              <a:t>а</a:t>
            </a:r>
            <a:r>
              <a:rPr lang="ru-RU" sz="1200" dirty="0" smtClean="0">
                <a:solidFill>
                  <a:schemeClr val="tx1"/>
                </a:solidFill>
              </a:rPr>
              <a:t>пробированных технологий;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Содействие </a:t>
            </a:r>
            <a:r>
              <a:rPr lang="ru-RU" sz="1200" dirty="0">
                <a:solidFill>
                  <a:schemeClr val="tx1"/>
                </a:solidFill>
              </a:rPr>
              <a:t>в подготовке проектно-сметной документации, получении разрешений, согласований, заключений, экспертиз по проекту;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С</a:t>
            </a:r>
            <a:r>
              <a:rPr lang="ru-RU" sz="1200" dirty="0" smtClean="0">
                <a:solidFill>
                  <a:schemeClr val="tx1"/>
                </a:solidFill>
              </a:rPr>
              <a:t>одействие </a:t>
            </a:r>
            <a:r>
              <a:rPr lang="ru-RU" sz="1200" dirty="0">
                <a:solidFill>
                  <a:schemeClr val="tx1"/>
                </a:solidFill>
              </a:rPr>
              <a:t>в получении / финансировании </a:t>
            </a:r>
            <a:r>
              <a:rPr lang="ru-RU" sz="1200" dirty="0" smtClean="0">
                <a:solidFill>
                  <a:schemeClr val="tx1"/>
                </a:solidFill>
              </a:rPr>
              <a:t>маркетинговых / инжиниринговых / юридических  экспертиз </a:t>
            </a:r>
            <a:r>
              <a:rPr lang="ru-RU" sz="1200" dirty="0">
                <a:solidFill>
                  <a:schemeClr val="tx1"/>
                </a:solidFill>
              </a:rPr>
              <a:t>по </a:t>
            </a:r>
            <a:r>
              <a:rPr lang="ru-RU" sz="1200" dirty="0" smtClean="0">
                <a:solidFill>
                  <a:schemeClr val="tx1"/>
                </a:solidFill>
              </a:rPr>
              <a:t>проекту.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4" name="Picture 9" descr="R:\PUB\UPOKKMB\УПКК\! КАРТИНКА\Картинки\ikonki-07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1789" r="10401" b="9181"/>
          <a:stretch/>
        </p:blipFill>
        <p:spPr bwMode="auto">
          <a:xfrm>
            <a:off x="125290" y="1818387"/>
            <a:ext cx="789974" cy="752572"/>
          </a:xfrm>
          <a:prstGeom prst="ellipse">
            <a:avLst/>
          </a:prstGeom>
          <a:ln w="63500" cap="rnd">
            <a:solidFill>
              <a:schemeClr val="tx2">
                <a:lumMod val="90000"/>
                <a:lumOff val="1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104844" y="5513514"/>
            <a:ext cx="2533512" cy="967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04" tIns="42706" rIns="85407" bIns="42706" anchor="ctr"/>
          <a:lstStyle>
            <a:defPPr>
              <a:defRPr lang="en-US"/>
            </a:defPPr>
            <a:lvl1pPr algn="ctr" defTabSz="706438" eaLnBrk="1" hangingPunct="1">
              <a:lnSpc>
                <a:spcPct val="90000"/>
              </a:lnSpc>
              <a:spcBef>
                <a:spcPct val="10000"/>
              </a:spcBef>
              <a:buClr>
                <a:srgbClr val="008080"/>
              </a:buClr>
              <a:buSzPct val="85000"/>
              <a:buFont typeface="Wingdings" pitchFamily="2" charset="2"/>
              <a:buNone/>
              <a:tabLst>
                <a:tab pos="355600" algn="l"/>
              </a:tabLst>
              <a:defRPr kumimoji="0" sz="2400">
                <a:solidFill>
                  <a:srgbClr val="30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06438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tabLst>
                <a:tab pos="355600" algn="l"/>
              </a:tabLst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06438" eaLnBrk="0" hangingPunct="0">
              <a:spcBef>
                <a:spcPct val="20000"/>
              </a:spcBef>
              <a:buChar char="–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4pPr>
            <a:lvl5pPr marL="2057400" indent="-228600" defTabSz="706438" eaLnBrk="0" hangingPunct="0">
              <a:spcBef>
                <a:spcPct val="20000"/>
              </a:spcBef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5pPr>
            <a:lvl6pPr marL="25146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6pPr>
            <a:lvl7pPr marL="29718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7pPr>
            <a:lvl8pPr marL="34290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8pPr>
            <a:lvl9pPr marL="3886200" indent="-228600" defTabSz="706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kumimoji="1" sz="2000"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1" lang="ru-RU" altLang="ru-RU" sz="1400" b="1" dirty="0">
                <a:solidFill>
                  <a:srgbClr val="00703C"/>
                </a:solidFill>
                <a:effectLst/>
                <a:latin typeface="Arial" charset="0"/>
                <a:cs typeface="+mn-cs"/>
              </a:rPr>
              <a:t>4. ДОПОЛНИТЕЛЬНЫЕ ЗАЛОГИ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739629" y="5639138"/>
            <a:ext cx="1986948" cy="892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marL="171450" indent="-1714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pitchFamily="-84" charset="2"/>
              <a:buChar char="ä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8975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kumimoji="1"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897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68897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68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Имущество, не связанное с проектом</a:t>
            </a: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Обеспеченность 100% </a:t>
            </a:r>
          </a:p>
          <a:p>
            <a:pPr marL="21600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ru-RU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75621" y="5398232"/>
            <a:ext cx="5873581" cy="1197587"/>
          </a:xfrm>
          <a:prstGeom prst="roundRect">
            <a:avLst>
              <a:gd name="adj" fmla="val 993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Гарантия Федеральной </a:t>
            </a:r>
            <a:r>
              <a:rPr lang="ru-RU" sz="1200" dirty="0">
                <a:solidFill>
                  <a:schemeClr val="tx1"/>
                </a:solidFill>
              </a:rPr>
              <a:t>корпорации </a:t>
            </a: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развитию </a:t>
            </a:r>
            <a:r>
              <a:rPr lang="ru-RU" sz="1200" dirty="0" smtClean="0">
                <a:solidFill>
                  <a:schemeClr val="tx1"/>
                </a:solidFill>
              </a:rPr>
              <a:t>МСП (бывшая АКГ)  в размере не более 50-70% от суммы кредита (70% при наличии государственной гарантии);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Гарантии Субъектов, Муниципалитетов, учтенные в бюджете;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ривлечение Московского областного гарантийного фонда (для МСП).</a:t>
            </a:r>
          </a:p>
        </p:txBody>
      </p:sp>
      <p:pic>
        <p:nvPicPr>
          <p:cNvPr id="39" name="Picture 10" descr="R:\PUB\UPOKKMB\УПКК\! КАРТИНКА\Картинки\w256h2561380214151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5" y="5513514"/>
            <a:ext cx="755024" cy="75502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0665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4" grpId="0" animBg="1"/>
      <p:bldP spid="29" grpId="0"/>
      <p:bldP spid="28" grpId="0" animBg="1"/>
      <p:bldP spid="31" grpId="0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721"/>
  <p:tag name="TPVERSION" val="5"/>
  <p:tag name="TPFULLVERSION" val="5.3.2.24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VmAKsZN0ajQmZClrDtk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O6FqdnOkO4SLEZ65fGM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xY9u1tjUGVkm2vXrRD4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ac4bJz_Um7wO8Xiq1Yd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ycjG4mi6NU2q4j1tYBPK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cMmKvXk2fid..nXdl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cMmKvXk2fid..nXdl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JHxaYxcUOQNsK5bWb60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_QnjrXECeoDHaBfL1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aQnjlT3E29aYhfj.PA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wvFrE65UC7FdnggENA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KFl5gPcE.0n1d4qXia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6vNo0aZkie.R8CRMnT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pmJ_bUvECCP4yvdQZB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dkwAyplkCSatL.7pPT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lbwtdyeEyxw3xtiNKc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glaCcZRUGCKYfIxeA4d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LD.OYS9EESTl3BCJy7r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iiA8.UZPC02wKT.4IMXh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dPDu7WZ0yjS8qQVfQm7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IHKzCxyE6OiSEAfpodf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O6qPDDn0eeoQRkRorF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1woqt1E.B1Fk8mgP0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VmAKsZN0ajQmZClrDt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O6FqdnOkO4SLEZ65fGM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xY9u1tjUGVkm2vXrRD4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ac4bJz_Um7wO8Xiq1Y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wx6mkB0SUrP3j7u.t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JHxaYxcUOQNsK5bWb60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aQnjlT3E29aYhfj.PA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wvFrE65UC7FdnggENAX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KFl5gPcE.0n1d4qXiaG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6vNo0aZkie.R8CRMnT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pmJ_bUvECCP4yvdQZB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dkwAyplkCSatL.7pPT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lbwtdyeEyxw3xtiNKct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glaCcZRUGCKYfIxeA4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SjCcaah06rPjN_hex20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LD.OYS9EESTl3BCJy7rK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iiA8.UZPC02wKT.4IMXhi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IHKzCxyE6OiSEAfpodf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O6qPDDn0eeoQRkRorF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1woqt1E.B1Fk8mgP0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VmAKsZN0ajQmZClrDtk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O6FqdnOkO4SLEZ65fGM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xY9u1tjUGVkm2vXrRD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ac4bJz_Um7wO8Xiq1Yd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awm7EhLEqAC2SuNijYi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JHxaYxcUOQNsK5bWb60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aQnjlT3E29aYhfj.PAo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wvFrE65UC7FdnggENAX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KFl5gPcE.0n1d4qXia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6vNo0aZkie.R8CRMnTb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pmJ_bUvECCP4yvdQZB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vC6H900afGVsP.5sU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dkwAyplkCSatL.7pPTk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lbwtdyeEyxw3xtiNKct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glaCcZRUGCKYfIxeA4d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LD.OYS9EESTl3BCJy7rK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iiA8.UZPC02wKT.4IMXhi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IHKzCxyE6OiSEAfpodf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O6qPDDn0eeoQRkRorF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1woqt1E.B1Fk8mgP0fA"/>
</p:tagLst>
</file>

<file path=ppt/theme/theme1.xml><?xml version="1.0" encoding="utf-8"?>
<a:theme xmlns:a="http://schemas.openxmlformats.org/drawingml/2006/main" name="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extLst/>
      </a:spPr>
      <a:bodyPr lIns="89611" tIns="44806" rIns="89611" bIns="44806"/>
      <a:lstStyle>
        <a:defPPr algn="ctr" eaLnBrk="1" hangingPunct="1">
          <a:lnSpc>
            <a:spcPct val="85000"/>
          </a:lnSpc>
          <a:defRPr b="1" i="0" dirty="0">
            <a:solidFill>
              <a:schemeClr val="tx1"/>
            </a:solidFill>
            <a:latin typeface="Arial" pitchFamily="34" charset="0"/>
            <a:ea typeface="Arial Unicode MS" pitchFamily="34" charset="-128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extLst/>
      </a:spPr>
      <a:bodyPr lIns="89611" tIns="44806" rIns="89611" bIns="44806"/>
      <a:lstStyle>
        <a:defPPr algn="ctr" eaLnBrk="1" hangingPunct="1">
          <a:lnSpc>
            <a:spcPct val="85000"/>
          </a:lnSpc>
          <a:defRPr b="1" i="0" dirty="0">
            <a:solidFill>
              <a:schemeClr val="tx1"/>
            </a:solidFill>
            <a:latin typeface="Arial" pitchFamily="34" charset="0"/>
            <a:ea typeface="Arial Unicode MS" pitchFamily="34" charset="-128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_Сбербанк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extLst/>
      </a:spPr>
      <a:bodyPr lIns="89611" tIns="44806" rIns="89611" bIns="44806"/>
      <a:lstStyle>
        <a:defPPr algn="ctr" eaLnBrk="1" hangingPunct="1">
          <a:lnSpc>
            <a:spcPct val="85000"/>
          </a:lnSpc>
          <a:defRPr b="1" i="0" dirty="0">
            <a:solidFill>
              <a:schemeClr val="tx1"/>
            </a:solidFill>
            <a:latin typeface="Arial" pitchFamily="34" charset="0"/>
            <a:ea typeface="Arial Unicode MS" pitchFamily="34" charset="-128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Russian</Template>
  <TotalTime>19184</TotalTime>
  <Words>1212</Words>
  <Application>Microsoft Office PowerPoint</Application>
  <PresentationFormat>Произвольный</PresentationFormat>
  <Paragraphs>177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Bookman Old Style</vt:lpstr>
      <vt:lpstr>Calibri</vt:lpstr>
      <vt:lpstr>Courier New</vt:lpstr>
      <vt:lpstr>Fedra Sans Pro Book</vt:lpstr>
      <vt:lpstr>Franklin Gothic Book</vt:lpstr>
      <vt:lpstr>Tahoma</vt:lpstr>
      <vt:lpstr>Times New Roman</vt:lpstr>
      <vt:lpstr>Wingdings</vt:lpstr>
      <vt:lpstr>ヒラギノ角ゴ Pro W3</vt:lpstr>
      <vt:lpstr>Firm Format - Russian</vt:lpstr>
      <vt:lpstr>1_Firm Format - Russian</vt:lpstr>
      <vt:lpstr>2_Firm Format - Russian</vt:lpstr>
      <vt:lpstr>16_Firm Format - Russian</vt:lpstr>
      <vt:lpstr>Тема_Сбербанк</vt:lpstr>
      <vt:lpstr>3_sber_present_gedonizm1</vt:lpstr>
      <vt:lpstr>3_Firm Format - Russian</vt:lpstr>
      <vt:lpstr>think-cell Slide</vt:lpstr>
      <vt:lpstr>Фотография Photo Editor</vt:lpstr>
      <vt:lpstr>Возможности ПАО Сбербанк по финансированию и поддержке деятельности компаний-участников Кластера</vt:lpstr>
      <vt:lpstr>Сбербанк сформировал солидный фундамент  для новых потребностей клиентов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Лизинговые сделки на льготных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Nikolay Deev</dc:creator>
  <cp:lastModifiedBy>Пользователь</cp:lastModifiedBy>
  <cp:revision>1928</cp:revision>
  <cp:lastPrinted>2015-11-13T14:26:32Z</cp:lastPrinted>
  <dcterms:created xsi:type="dcterms:W3CDTF">2012-12-12T15:55:35Z</dcterms:created>
  <dcterms:modified xsi:type="dcterms:W3CDTF">2016-12-13T08:02:47Z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MSW-LSB025-20130122-EK2wm-r</vt:lpwstr>
  </property>
  <property fmtid="{D5CDD505-2E9C-101B-9397-08002B2CF9AE}" pid="10" name="Office2010WasSaved">
    <vt:lpwstr>1</vt:lpwstr>
  </property>
  <property fmtid="{D5CDD505-2E9C-101B-9397-08002B2CF9AE}" pid="11" name="_NewReviewCycle">
    <vt:lpwstr/>
  </property>
</Properties>
</file>