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264" r:id="rId3"/>
    <p:sldId id="359" r:id="rId4"/>
    <p:sldId id="361" r:id="rId5"/>
    <p:sldId id="362" r:id="rId6"/>
    <p:sldId id="356" r:id="rId7"/>
    <p:sldId id="346" r:id="rId8"/>
    <p:sldId id="365" r:id="rId9"/>
    <p:sldId id="345" r:id="rId10"/>
    <p:sldId id="328" r:id="rId11"/>
  </p:sldIdLst>
  <p:sldSz cx="12192000" cy="6858000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96"/>
    <a:srgbClr val="0A3CB4"/>
    <a:srgbClr val="E62632"/>
    <a:srgbClr val="00AAFF"/>
    <a:srgbClr val="E5F6FF"/>
    <a:srgbClr val="99DDFF"/>
    <a:srgbClr val="9DB1E1"/>
    <a:srgbClr val="4CD964"/>
    <a:srgbClr val="CED8F0"/>
    <a:srgbClr val="537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49"/>
  </p:normalViewPr>
  <p:slideViewPr>
    <p:cSldViewPr snapToGrid="0" snapToObjects="1">
      <p:cViewPr varScale="1">
        <p:scale>
          <a:sx n="86" d="100"/>
          <a:sy n="86" d="100"/>
        </p:scale>
        <p:origin x="1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6" y="-84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4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4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1C72D-1BE1-408F-A217-133858892D5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993"/>
            <a:ext cx="2947088" cy="494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87" y="9379993"/>
            <a:ext cx="2947088" cy="494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80E5-2FD0-4EE7-85D8-D9C18085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47" cy="49550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4" y="3"/>
            <a:ext cx="2946347" cy="49550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B78E9BB2-5728-2D4C-B25E-8073B9C781C2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52748"/>
            <a:ext cx="5439410" cy="3888611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80334"/>
            <a:ext cx="2946347" cy="495505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4" y="9380334"/>
            <a:ext cx="2946347" cy="495505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2F490713-9E6F-F447-ADAD-DE3BA535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0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1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3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8C97F2-4D0B-4D45-9BA6-8A1CE0DA7C41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2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387A22-F4B1-400A-8208-17F509DA864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268760"/>
            <a:ext cx="5568619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4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8491B56-2437-4FB7-9875-1343EEA4C9B3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3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918F95A-BCC6-4569-9A02-B58B8D64F09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2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2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2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2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5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5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09539D-7426-4F65-A98C-E21DF447D03E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69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11520640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B4C532D-4A90-4DFC-9782-FC219099EA88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9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9852504-B233-4C4E-A875-EF59CC626DE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2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2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2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6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6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6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6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9" y="126876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9" y="1628800"/>
            <a:ext cx="384042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9" y="392588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9" y="4285920"/>
            <a:ext cx="384042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2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3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8C97F2-4D0B-4D45-9BA6-8A1CE0DA7C41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387A22-F4B1-400A-8208-17F509DA864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268760"/>
            <a:ext cx="5568619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7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8491B56-2437-4FB7-9875-1343EEA4C9B3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52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918F95A-BCC6-4569-9A02-B58B8D64F09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2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2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2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2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5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5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7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09539D-7426-4F65-A98C-E21DF447D03E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11520640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B4C532D-4A90-4DFC-9782-FC219099EA88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1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9852504-B233-4C4E-A875-EF59CC626DE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22.03.2022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2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2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2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6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6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6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6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9" y="126876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9" y="1628800"/>
            <a:ext cx="384042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9" y="392588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9" y="4285920"/>
            <a:ext cx="384042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77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479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61" r:id="rId5"/>
    <p:sldLayoutId id="2147483665" r:id="rId6"/>
    <p:sldLayoutId id="2147483666" r:id="rId7"/>
    <p:sldLayoutId id="2147483664" r:id="rId8"/>
    <p:sldLayoutId id="2147483662" r:id="rId9"/>
    <p:sldLayoutId id="2147483667" r:id="rId10"/>
    <p:sldLayoutId id="2147483660" r:id="rId11"/>
    <p:sldLayoutId id="2147483668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22.03.2022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9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0" y="0"/>
            <a:ext cx="12192000" cy="6856413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7629298" cy="1772793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Антикризисные меры поддержки и Банковские продукты для 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клиентов малого бизнеса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29" y="299891"/>
            <a:ext cx="3197224" cy="18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387798"/>
          </a:xfrm>
        </p:spPr>
        <p:txBody>
          <a:bodyPr/>
          <a:lstStyle/>
          <a:p>
            <a:r>
              <a:rPr lang="ru-RU" u="sng" dirty="0" smtClean="0">
                <a:ea typeface="Calibri" panose="020F0502020204030204" pitchFamily="34" charset="0"/>
              </a:rPr>
              <a:t>кредитные каникулы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2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9717" y="2109046"/>
            <a:ext cx="3275013" cy="3352200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000" b="1" u="sng" dirty="0" smtClean="0">
                <a:solidFill>
                  <a:srgbClr val="0A2896"/>
                </a:solidFill>
                <a:ea typeface="Calibri" panose="020F0502020204030204" pitchFamily="34" charset="0"/>
              </a:rPr>
              <a:t>106-ФЗ</a:t>
            </a: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ru-RU" sz="2000" dirty="0" smtClean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7610" y="2109046"/>
            <a:ext cx="8063864" cy="335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endParaRPr lang="ru-RU" sz="1200" kern="0" dirty="0">
              <a:solidFill>
                <a:srgbClr val="0A2973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973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ru-RU" altLang="ru-RU" sz="1400" b="1" kern="0" dirty="0">
                <a:solidFill>
                  <a:srgbClr val="0A2973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>
                <a:solidFill>
                  <a:srgbClr val="0A2973"/>
                </a:solidFill>
                <a:cs typeface="Arial" charset="0"/>
              </a:rPr>
              <a:t>Является субъектом МСП</a:t>
            </a:r>
            <a:r>
              <a:rPr lang="ru-RU" altLang="ru-RU" sz="1400" kern="0" dirty="0" smtClean="0">
                <a:solidFill>
                  <a:srgbClr val="0A2973"/>
                </a:solidFill>
                <a:cs typeface="Arial" charset="0"/>
              </a:rPr>
              <a:t>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Осуществляет 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деятельность в отрасли в соответствии с Законом №106-ФЗ, определяемой Правительством Российской Федерации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400" b="1" kern="0" dirty="0" smtClean="0">
                <a:solidFill>
                  <a:srgbClr val="0A2973"/>
                </a:solidFill>
                <a:cs typeface="Arial" charset="0"/>
              </a:rPr>
              <a:t>Условия:</a:t>
            </a:r>
            <a:endParaRPr lang="ru-RU" altLang="ru-RU" sz="1400" b="1" kern="0" dirty="0">
              <a:solidFill>
                <a:srgbClr val="0A2973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400" kern="0" dirty="0">
              <a:solidFill>
                <a:srgbClr val="0A2896"/>
              </a:solidFill>
              <a:cs typeface="Arial" charset="0"/>
            </a:endParaRPr>
          </a:p>
          <a:p>
            <a:pPr>
              <a:lnSpc>
                <a:spcPts val="1300"/>
              </a:lnSpc>
            </a:pP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- Кредитный договор заключен до 01.03.2022;</a:t>
            </a:r>
          </a:p>
          <a:p>
            <a:pPr>
              <a:lnSpc>
                <a:spcPts val="1300"/>
              </a:lnSpc>
            </a:pP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- 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Требование об отсрочке может быть подано до 30.09.2022 (включительно);</a:t>
            </a:r>
            <a:endParaRPr lang="ru-RU" sz="1400" dirty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- 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Срок 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льготного периода, 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в течение которого Заемщик освобождается от исполнения денежных обязательств по кредитному договору, определяется Заемщиком, но не может превышать 6 месяцев;</a:t>
            </a:r>
          </a:p>
          <a:p>
            <a:pPr>
              <a:lnSpc>
                <a:spcPts val="1300"/>
              </a:lnSpc>
            </a:pP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- Предусмотрена пролонгация кредитного договора после окончания льготного 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периода на фактический срок отсрочки.</a:t>
            </a:r>
            <a:endParaRPr lang="ru-RU" sz="1400" dirty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97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276999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льготного кредитования Московской области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3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90081" y="749476"/>
            <a:ext cx="3275013" cy="2494858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ставка  –  </a:t>
            </a:r>
            <a:r>
              <a:rPr lang="ru-RU" alt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ставки ЦБ/2 + 1,5 (11,5%)</a:t>
            </a: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– 2 года.</a:t>
            </a:r>
            <a:endParaRPr lang="ru-RU" altLang="ru-RU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7610" y="749476"/>
            <a:ext cx="8063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Цель, срок: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i="1" kern="0" dirty="0">
                <a:solidFill>
                  <a:srgbClr val="0A2896"/>
                </a:solidFill>
                <a:cs typeface="Arial" charset="0"/>
              </a:rPr>
              <a:t>на </a:t>
            </a:r>
            <a:r>
              <a:rPr lang="ru-RU" sz="1200" i="1" kern="0" dirty="0" smtClean="0">
                <a:solidFill>
                  <a:srgbClr val="0A2896"/>
                </a:solidFill>
                <a:cs typeface="Arial" charset="0"/>
              </a:rPr>
              <a:t>реализацию инвестиционных проектов – до 7 лет;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i="1" kern="0" dirty="0" smtClean="0">
                <a:solidFill>
                  <a:srgbClr val="0A2896"/>
                </a:solidFill>
                <a:cs typeface="Arial" charset="0"/>
              </a:rPr>
              <a:t>на </a:t>
            </a:r>
            <a:r>
              <a:rPr lang="ru-RU" sz="1200" i="1" kern="0" dirty="0">
                <a:solidFill>
                  <a:srgbClr val="0A2896"/>
                </a:solidFill>
                <a:cs typeface="Arial" charset="0"/>
              </a:rPr>
              <a:t>пополнение оборотных </a:t>
            </a:r>
            <a:r>
              <a:rPr lang="ru-RU" sz="1200" i="1" kern="0" dirty="0" smtClean="0">
                <a:solidFill>
                  <a:srgbClr val="0A2896"/>
                </a:solidFill>
                <a:cs typeface="Arial" charset="0"/>
              </a:rPr>
              <a:t>средств – до 3 лет.</a:t>
            </a:r>
          </a:p>
          <a:p>
            <a:pPr algn="just" fontAlgn="base">
              <a:spcBef>
                <a:spcPct val="0"/>
              </a:spcBef>
            </a:pPr>
            <a:endParaRPr lang="ru-RU" sz="1200" b="1" i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Сумма кредита: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до 100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млн.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руб.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ru-RU" altLang="ru-RU" sz="12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Является субъектом МСП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Регистрация и ведение деятельности на территории МО;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Является 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налоговым резидентом РФ;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банкротстве, приостановления деятельности, ликвидации ЮЛ/ИП;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ru-RU" sz="12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все виды деятельности кроме запрещенных 209-ФЗ (производство и реализация подакцизных товаров, добыча полезных ископаемых, игорный бизнес и т.п.).</a:t>
            </a: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Запуск программы  на озвученных условиях планируется в апреле 2022 г.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90080" y="4186096"/>
            <a:ext cx="3275013" cy="2221423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</a:t>
            </a:r>
            <a:r>
              <a:rPr 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algn="ctr">
              <a:defRPr/>
            </a:pPr>
            <a:r>
              <a:rPr 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бизнес  </a:t>
            </a:r>
            <a:r>
              <a:rPr 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alt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Малый/Микро бизнес – не более 15%</a:t>
            </a: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фондирование – 1 год.</a:t>
            </a:r>
            <a:endParaRPr lang="ru-RU" altLang="ru-RU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4778" y="3756906"/>
            <a:ext cx="10154783" cy="2769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льготного Фондирования ЦБ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7610" y="4008513"/>
            <a:ext cx="8063864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Цель, срок</a:t>
            </a:r>
            <a:r>
              <a:rPr lang="ru-RU" sz="1200" dirty="0" smtClean="0">
                <a:solidFill>
                  <a:srgbClr val="0A2896"/>
                </a:solidFill>
                <a:ea typeface="Calibri" panose="020F0502020204030204" pitchFamily="34" charset="0"/>
              </a:rPr>
              <a:t>: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i="1" kern="0" dirty="0">
                <a:solidFill>
                  <a:srgbClr val="0A2896"/>
                </a:solidFill>
                <a:cs typeface="Arial" charset="0"/>
              </a:rPr>
              <a:t>на реализацию инвестиционных проектов – до 7 лет;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i="1" kern="0" dirty="0">
                <a:solidFill>
                  <a:srgbClr val="0A2896"/>
                </a:solidFill>
                <a:cs typeface="Arial" charset="0"/>
              </a:rPr>
              <a:t>на пополнение оборотных средств – до 3 </a:t>
            </a:r>
            <a:r>
              <a:rPr lang="ru-RU" sz="1200" i="1" kern="0" dirty="0" smtClean="0">
                <a:solidFill>
                  <a:srgbClr val="0A2896"/>
                </a:solidFill>
                <a:cs typeface="Arial" charset="0"/>
              </a:rPr>
              <a:t>лет.</a:t>
            </a:r>
            <a:endParaRPr lang="ru-RU" sz="1200" i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Сумма </a:t>
            </a:r>
            <a:r>
              <a:rPr lang="ru-RU" sz="1200" b="1" kern="0" dirty="0">
                <a:solidFill>
                  <a:srgbClr val="0A2896"/>
                </a:solidFill>
                <a:cs typeface="Arial" charset="0"/>
              </a:rPr>
              <a:t>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–  Средний бизнес - до 1 </a:t>
            </a:r>
            <a:r>
              <a:rPr lang="ru-RU" sz="1200" kern="0" dirty="0" err="1" smtClean="0">
                <a:solidFill>
                  <a:srgbClr val="0A2896"/>
                </a:solidFill>
                <a:cs typeface="Arial" charset="0"/>
              </a:rPr>
              <a:t>млдр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 Малый/Микро бизнес - до 300 млн. руб.</a:t>
            </a:r>
          </a:p>
          <a:p>
            <a:pPr algn="just" fontAlgn="base">
              <a:spcBef>
                <a:spcPct val="0"/>
              </a:spcBef>
            </a:pPr>
            <a:endParaRPr lang="ru-RU" sz="1200" dirty="0" smtClean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dirty="0" smtClean="0">
                <a:solidFill>
                  <a:srgbClr val="0A2896"/>
                </a:solidFill>
                <a:ea typeface="Calibri" panose="020F0502020204030204" pitchFamily="34" charset="0"/>
              </a:rPr>
              <a:t>В </a:t>
            </a:r>
            <a:r>
              <a:rPr lang="ru-RU" sz="1200" dirty="0">
                <a:solidFill>
                  <a:srgbClr val="0A2896"/>
                </a:solidFill>
                <a:ea typeface="Calibri" panose="020F0502020204030204" pitchFamily="34" charset="0"/>
              </a:rPr>
              <a:t>Программе участвуют к</a:t>
            </a:r>
            <a:r>
              <a:rPr lang="ru-RU" sz="1200" dirty="0" smtClean="0">
                <a:solidFill>
                  <a:srgbClr val="0A2896"/>
                </a:solidFill>
                <a:ea typeface="Calibri" panose="020F0502020204030204" pitchFamily="34" charset="0"/>
              </a:rPr>
              <a:t>редиты, </a:t>
            </a:r>
            <a:r>
              <a:rPr lang="ru-RU" sz="1200" dirty="0">
                <a:solidFill>
                  <a:srgbClr val="0A2896"/>
                </a:solidFill>
                <a:ea typeface="Calibri" panose="020F0502020204030204" pitchFamily="34" charset="0"/>
              </a:rPr>
              <a:t>выданные после </a:t>
            </a:r>
            <a:r>
              <a:rPr lang="ru-RU" sz="1200" dirty="0" smtClean="0">
                <a:solidFill>
                  <a:srgbClr val="0A2896"/>
                </a:solidFill>
                <a:ea typeface="Calibri" panose="020F0502020204030204" pitchFamily="34" charset="0"/>
              </a:rPr>
              <a:t>01.03.2022 (возможно включить в Программу ранее выданные кредиты). </a:t>
            </a:r>
            <a:endParaRPr lang="ru-RU" sz="1200" dirty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ru-RU" altLang="ru-RU" sz="12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Является субъектом МСП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;</a:t>
            </a:r>
          </a:p>
          <a:p>
            <a:pPr defTabSz="1110630">
              <a:lnSpc>
                <a:spcPts val="1300"/>
              </a:lnSpc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dirty="0">
                <a:solidFill>
                  <a:srgbClr val="0A2896"/>
                </a:solidFill>
                <a:ea typeface="Calibri" panose="020F0502020204030204" pitchFamily="34" charset="0"/>
              </a:rPr>
              <a:t>Отрасли ведения деятельности любые, кроме: </a:t>
            </a:r>
            <a:r>
              <a:rPr lang="ru-RU" sz="1200" dirty="0" smtClean="0">
                <a:solidFill>
                  <a:srgbClr val="0A2896"/>
                </a:solidFill>
                <a:ea typeface="Calibri" panose="020F0502020204030204" pitchFamily="34" charset="0"/>
              </a:rPr>
              <a:t>жилого строительства, </a:t>
            </a:r>
            <a:r>
              <a:rPr lang="ru-RU" sz="1200" dirty="0">
                <a:solidFill>
                  <a:srgbClr val="0A2896"/>
                </a:solidFill>
                <a:ea typeface="Calibri" panose="020F0502020204030204" pitchFamily="34" charset="0"/>
              </a:rPr>
              <a:t>производства / реализации подакцизных товаров, добычи полезных ископаемых, финансовой деятельности.</a:t>
            </a:r>
          </a:p>
          <a:p>
            <a:pPr defTabSz="1110630">
              <a:lnSpc>
                <a:spcPts val="1300"/>
              </a:lnSpc>
            </a:pPr>
            <a:r>
              <a:rPr lang="ru-RU" sz="1200" b="1" dirty="0" smtClean="0">
                <a:solidFill>
                  <a:srgbClr val="0A2896"/>
                </a:solidFill>
                <a:ea typeface="Calibri" panose="020F0502020204030204" pitchFamily="34" charset="0"/>
              </a:rPr>
              <a:t>Срок </a:t>
            </a:r>
            <a:r>
              <a:rPr lang="ru-RU" sz="1200" b="1" dirty="0">
                <a:solidFill>
                  <a:srgbClr val="0A2896"/>
                </a:solidFill>
                <a:ea typeface="Calibri" panose="020F0502020204030204" pitchFamily="34" charset="0"/>
              </a:rPr>
              <a:t>действия Программы до </a:t>
            </a:r>
            <a:r>
              <a:rPr lang="ru-RU" sz="1200" b="1" dirty="0" smtClean="0">
                <a:solidFill>
                  <a:srgbClr val="0A2896"/>
                </a:solidFill>
                <a:ea typeface="Calibri" panose="020F0502020204030204" pitchFamily="34" charset="0"/>
              </a:rPr>
              <a:t>15.12.2022 г. (при </a:t>
            </a:r>
            <a:r>
              <a:rPr lang="ru-RU" sz="1200" b="1" dirty="0">
                <a:solidFill>
                  <a:srgbClr val="0A2896"/>
                </a:solidFill>
                <a:ea typeface="Calibri" panose="020F0502020204030204" pitchFamily="34" charset="0"/>
              </a:rPr>
              <a:t>условии наличия свободного </a:t>
            </a:r>
            <a:r>
              <a:rPr lang="ru-RU" sz="1200" b="1" dirty="0" smtClean="0">
                <a:solidFill>
                  <a:srgbClr val="0A2896"/>
                </a:solidFill>
                <a:ea typeface="Calibri" panose="020F0502020204030204" pitchFamily="34" charset="0"/>
              </a:rPr>
              <a:t>лимита).</a:t>
            </a:r>
            <a:endParaRPr lang="ru-RU" sz="1200" b="1" dirty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97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276999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стимулирования кредитования МСП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(программа 4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4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9717" y="738923"/>
            <a:ext cx="3275013" cy="2494931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</a:t>
            </a:r>
            <a:r>
              <a:rPr 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algn="ctr">
              <a:defRPr/>
            </a:pPr>
            <a:r>
              <a:rPr 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бизнес  –  </a:t>
            </a:r>
            <a:r>
              <a:rPr lang="ru-RU" alt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13,5%</a:t>
            </a:r>
          </a:p>
          <a:p>
            <a:pPr algn="ctr">
              <a:defRPr/>
            </a:pPr>
            <a:r>
              <a:rPr lang="ru-RU" alt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Малый/Микро бизнес – не более 15%</a:t>
            </a:r>
          </a:p>
          <a:p>
            <a:pPr algn="ctr">
              <a:defRPr/>
            </a:pPr>
            <a:r>
              <a:rPr lang="ru-RU" alt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фондирование – </a:t>
            </a:r>
            <a:r>
              <a:rPr lang="ru-RU" alt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года.</a:t>
            </a:r>
            <a:endParaRPr lang="ru-RU" altLang="ru-RU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Процентные </a:t>
            </a:r>
            <a:r>
              <a:rPr lang="ru-RU" sz="12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указаны по состоянию</a:t>
            </a:r>
            <a:r>
              <a:rPr lang="en-US" sz="12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</a:t>
            </a:r>
            <a:r>
              <a:rPr lang="en-US" sz="12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sz="12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7610" y="806387"/>
            <a:ext cx="8063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Цель, срок: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i="1" kern="0" dirty="0" smtClean="0">
                <a:solidFill>
                  <a:srgbClr val="0A2896"/>
                </a:solidFill>
                <a:cs typeface="Arial" charset="0"/>
              </a:rPr>
              <a:t>реализация инвестиционных проектов –  до 7 лет;</a:t>
            </a:r>
          </a:p>
          <a:p>
            <a:pPr algn="just" fontAlgn="base">
              <a:spcBef>
                <a:spcPct val="0"/>
              </a:spcBef>
            </a:pPr>
            <a:endParaRPr lang="ru-RU" sz="12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Сумма </a:t>
            </a: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кредита: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до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2 млрд.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руб.</a:t>
            </a:r>
          </a:p>
          <a:p>
            <a:pPr algn="just" fontAlgn="base">
              <a:spcBef>
                <a:spcPct val="0"/>
              </a:spcBef>
            </a:pP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200" b="1" kern="0" dirty="0" smtClean="0">
                <a:solidFill>
                  <a:srgbClr val="0A2896"/>
                </a:solidFill>
                <a:cs typeface="Arial" charset="0"/>
              </a:rPr>
              <a:t>Требования </a:t>
            </a:r>
            <a:r>
              <a:rPr lang="ru-RU" altLang="ru-RU" sz="1200" b="1" kern="0" dirty="0">
                <a:solidFill>
                  <a:srgbClr val="0A2896"/>
                </a:solidFill>
                <a:cs typeface="Arial" charset="0"/>
              </a:rPr>
              <a:t>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Является 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субъектом МСП</a:t>
            </a:r>
            <a:r>
              <a:rPr lang="ru-RU" dirty="0" smtClean="0"/>
              <a:t>;</a:t>
            </a:r>
            <a:endParaRPr lang="ru-RU" altLang="ru-RU" sz="1200" kern="0" dirty="0" smtClean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Является налоговым резидентом РФ;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банкротстве;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ОКВЭД 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основной согласно перечня утвержденного Постановлением.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ru-RU" sz="12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Идет прием заявок на кредитование.</a:t>
            </a:r>
            <a:endParaRPr lang="en-US" sz="1200" b="1" kern="0" dirty="0" smtClean="0">
              <a:solidFill>
                <a:srgbClr val="0A2896"/>
              </a:solidFill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9717" y="3462871"/>
            <a:ext cx="10154783" cy="2769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льготного кредитования с/х производителей (МСХ РФ)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14778" y="3817977"/>
            <a:ext cx="3275013" cy="2717001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</a:t>
            </a:r>
            <a:r>
              <a:rPr 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5%</a:t>
            </a:r>
          </a:p>
          <a:p>
            <a:pPr algn="ctr">
              <a:defRPr/>
            </a:pPr>
            <a:r>
              <a:rPr lang="ru-RU" sz="12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 №1528)</a:t>
            </a:r>
            <a:endParaRPr lang="ru-RU" alt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7610" y="3817978"/>
            <a:ext cx="8063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Цель, Срок:</a:t>
            </a: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Развитие </a:t>
            </a:r>
            <a:r>
              <a:rPr lang="ru-RU" sz="1200" b="1" kern="0" dirty="0" err="1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подотраслей</a:t>
            </a:r>
            <a:r>
              <a:rPr lang="ru-RU" sz="1200" b="1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растениеводства и животноводства, переработки продукции растениеводства и животноводства и иные цели в соответствии с перечнем, утверждаемым МСХ РФ.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– </a:t>
            </a:r>
            <a:r>
              <a:rPr 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Пополнение оборотных средств – до 1 года;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– Инвестиционные цели от 2 до 15 лет;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– </a:t>
            </a:r>
            <a:r>
              <a:rPr lang="ru-RU" sz="1200" kern="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charset="0"/>
              </a:rPr>
              <a:t>Рефинансирование кредитов стороннего банка, выданного по Программе 1528, срок зависит от срока рефинансируемого обязательства.</a:t>
            </a:r>
          </a:p>
          <a:p>
            <a:pPr algn="just" fontAlgn="base">
              <a:spcBef>
                <a:spcPct val="0"/>
              </a:spcBef>
            </a:pPr>
            <a:endParaRPr lang="ru-RU" sz="1200" kern="0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charset="0"/>
              </a:rPr>
              <a:t>Суммы: </a:t>
            </a:r>
            <a:r>
              <a:rPr lang="ru-RU" sz="1200" kern="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charset="0"/>
              </a:rPr>
              <a:t>до 500 млн. руб.</a:t>
            </a:r>
            <a:endParaRPr lang="ru-RU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200" b="1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Требования </a:t>
            </a:r>
            <a:r>
              <a:rPr lang="ru-RU" altLang="ru-RU" sz="1200" b="1" kern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Является </a:t>
            </a:r>
            <a:r>
              <a:rPr lang="ru-RU" altLang="ru-RU" sz="1200" kern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налоговым резидентом </a:t>
            </a: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РФ</a:t>
            </a: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зарегистрирован</a:t>
            </a: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на территории РФ;</a:t>
            </a:r>
            <a:endParaRPr lang="ru-RU" altLang="ru-RU" sz="1200" kern="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Не находится в процессе ликвидации, </a:t>
            </a: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реорганизации</a:t>
            </a: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о</a:t>
            </a: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тсутствует </a:t>
            </a: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задолженность по налогам, сборам, страховым взносам, пеням, штрафам, процентам подлежащим уплате;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Является  с/х товаропроизводителем или организацией, осуществляющей производство, первичную и (или) последующую промышленную переработку с/х продукции и ее реализацию</a:t>
            </a:r>
            <a:r>
              <a:rPr lang="ru-RU" altLang="ru-RU" sz="1200" kern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.</a:t>
            </a:r>
            <a:endParaRPr lang="ru-RU" altLang="ru-RU" sz="1200" kern="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276999"/>
          </a:xfrm>
        </p:spPr>
        <p:txBody>
          <a:bodyPr/>
          <a:lstStyle/>
          <a:p>
            <a:r>
              <a:rPr lang="ru-RU" sz="2000" dirty="0" smtClean="0"/>
              <a:t>ДЕПОЗИТЫ ЮРИДИЧЕСКИХ ЛИЦ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91346" y="1677389"/>
            <a:ext cx="3413012" cy="967937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Депозиты</a:t>
            </a: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4976" y="1490099"/>
            <a:ext cx="61026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Срок </a:t>
            </a:r>
            <a:r>
              <a:rPr lang="ru-RU" sz="1400" kern="0" dirty="0">
                <a:solidFill>
                  <a:srgbClr val="0A2973"/>
                </a:solidFill>
                <a:latin typeface="+mj-lt"/>
                <a:cs typeface="Arial" charset="0"/>
              </a:rPr>
              <a:t>– 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от 2 дней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Сумма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– от 0,01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Ставка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– 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до 18,8 % годовых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Размещение</a:t>
            </a:r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 – в офисах / через Интернет-банк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Выбор способа выплаты процентов: </a:t>
            </a:r>
          </a:p>
          <a:p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–  срочные депозиты </a:t>
            </a:r>
          </a:p>
          <a:p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Есть возможность размещения в Долларах США</a:t>
            </a:r>
            <a:endParaRPr lang="ru-RU" sz="1400" kern="0" dirty="0">
              <a:solidFill>
                <a:srgbClr val="0A2973"/>
              </a:solidFill>
              <a:cs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382587" y="3136212"/>
            <a:ext cx="1073155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Прямоугольник 8"/>
          <p:cNvSpPr/>
          <p:nvPr/>
        </p:nvSpPr>
        <p:spPr bwMode="auto">
          <a:xfrm>
            <a:off x="691346" y="4910545"/>
            <a:ext cx="3413012" cy="967937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Неснижаемый остаток на счете</a:t>
            </a: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91346" y="3397331"/>
            <a:ext cx="3413012" cy="967937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Овернайт</a:t>
            </a: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7114" y="3397331"/>
            <a:ext cx="61026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Срок 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– 1 рабочий день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Сумма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</a:t>
            </a:r>
            <a:r>
              <a:rPr lang="ru-RU" sz="1400" kern="0" dirty="0">
                <a:solidFill>
                  <a:srgbClr val="0A2896"/>
                </a:solidFill>
                <a:latin typeface="+mj-lt"/>
                <a:cs typeface="Arial" charset="0"/>
              </a:rPr>
              <a:t>– 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от 1 </a:t>
            </a:r>
            <a:r>
              <a:rPr lang="ru-RU" sz="1400" kern="0" dirty="0">
                <a:solidFill>
                  <a:srgbClr val="0A2896"/>
                </a:solidFill>
                <a:latin typeface="+mj-lt"/>
                <a:cs typeface="Arial" charset="0"/>
              </a:rPr>
              <a:t>млн. 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896"/>
                </a:solidFill>
                <a:cs typeface="Arial" charset="0"/>
              </a:rPr>
              <a:t>Ставка</a:t>
            </a: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 – 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 до 18,8% годовых.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Размещение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– в офисах / через Интернет-банк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Есть возможность размещения в Долларах США </a:t>
            </a:r>
            <a:endParaRPr lang="ru-RU" sz="1400" kern="0" dirty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7114" y="4753363"/>
            <a:ext cx="61026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Срок 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– от 1 дня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Сумма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– </a:t>
            </a: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от 0,01 руб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.</a:t>
            </a:r>
            <a:endParaRPr lang="ru-RU" sz="1400" kern="0" dirty="0" smtClean="0">
              <a:solidFill>
                <a:srgbClr val="0A2896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Ставка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– до 18,69% годовых.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Проценты начисляются на счет в случае ежедневного поддержания суммы остатка, утвержденного Договором о размещении неснижаемого остатка.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Размещение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– в офисах / через Интернет-банк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Есть </a:t>
            </a:r>
            <a:r>
              <a:rPr lang="ru-RU" sz="1400" kern="0" dirty="0">
                <a:solidFill>
                  <a:srgbClr val="0A2973"/>
                </a:solidFill>
                <a:cs typeface="Arial" charset="0"/>
              </a:rPr>
              <a:t>возможность размещения в Долларах </a:t>
            </a:r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США</a:t>
            </a:r>
            <a:endParaRPr lang="ru-RU" sz="1400" kern="0" dirty="0">
              <a:solidFill>
                <a:srgbClr val="0A2973"/>
              </a:solidFill>
              <a:cs typeface="Arial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372145" y="4627555"/>
            <a:ext cx="1073155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07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940632"/>
            <a:ext cx="6768338" cy="443198"/>
          </a:xfrm>
        </p:spPr>
        <p:txBody>
          <a:bodyPr/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6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3855" y="1870802"/>
            <a:ext cx="92304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Отдел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 работе с корпоративными клиентами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Константин Кузьмин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Телефон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7(977)950-39-83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Email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KuzjminKA@vtb.ru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1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097" y="2849532"/>
            <a:ext cx="6768338" cy="44319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ПРИЛОЖЕНИЕ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7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77765"/>
            <a:ext cx="6854825" cy="38779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Гарантии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8</a:t>
            </a:fld>
            <a:endParaRPr lang="ru-RU"/>
          </a:p>
        </p:txBody>
      </p:sp>
      <p:sp>
        <p:nvSpPr>
          <p:cNvPr id="11" name="Объект 6"/>
          <p:cNvSpPr>
            <a:spLocks noGrp="1"/>
          </p:cNvSpPr>
          <p:nvPr>
            <p:ph idx="13"/>
          </p:nvPr>
        </p:nvSpPr>
        <p:spPr>
          <a:xfrm>
            <a:off x="465715" y="1594150"/>
            <a:ext cx="6089650" cy="787822"/>
          </a:xfrm>
        </p:spPr>
        <p:txBody>
          <a:bodyPr/>
          <a:lstStyle/>
          <a:p>
            <a:r>
              <a:rPr lang="ru-RU" b="0" dirty="0">
                <a:solidFill>
                  <a:schemeClr val="accent1">
                    <a:lumMod val="75000"/>
                  </a:schemeClr>
                </a:solidFill>
              </a:rPr>
              <a:t>ВТБ предоставляет все виды банковских гарантий, применяемых в российской и международной банковской практике</a:t>
            </a:r>
            <a:r>
              <a:rPr lang="ru-RU" b="0" dirty="0"/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2588" y="3006827"/>
            <a:ext cx="3069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возврата аванса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715" y="3866292"/>
            <a:ext cx="219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платежа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5715" y="4645048"/>
            <a:ext cx="2600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Таможенная гарантия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25641" y="4645048"/>
            <a:ext cx="2422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Тендерная гарантия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25641" y="3006827"/>
            <a:ext cx="226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Акцизная гарантия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51633" y="4640308"/>
            <a:ext cx="454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Гарантии госконтрактов 44-ФЗ и 223-ФЗ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5870" y="3866292"/>
            <a:ext cx="281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возврата НДС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1846" y="5345966"/>
            <a:ext cx="5589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в пользу органов Росалкогольрегулирования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51633" y="3006827"/>
            <a:ext cx="3682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исполнения контракта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25641" y="3568972"/>
            <a:ext cx="3364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международных авиаперевозок в пользу ИАТА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465715" y="3562979"/>
            <a:ext cx="11124602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411846" y="4492302"/>
            <a:ext cx="1117847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65715" y="5169471"/>
            <a:ext cx="1117847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82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9653510" cy="553998"/>
          </a:xfrm>
        </p:spPr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Специальные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условия по Расчетно-кассовому обслуживанию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93503"/>
              </p:ext>
            </p:extLst>
          </p:nvPr>
        </p:nvGraphicFramePr>
        <p:xfrm>
          <a:off x="230403" y="1778248"/>
          <a:ext cx="11547591" cy="4557340"/>
        </p:xfrm>
        <a:graphic>
          <a:graphicData uri="http://schemas.openxmlformats.org/drawingml/2006/table">
            <a:tbl>
              <a:tblPr firstRow="1" bandRow="1"/>
              <a:tblGrid>
                <a:gridCol w="257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НА СТАРТЕ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САМОЕ ВАЖНОЕ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ВСЕ ВКЛЮЧЕНО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БОЛЬШИЕ ОБОРОТЫ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р/мес.</a:t>
                      </a:r>
                    </a:p>
                    <a:p>
                      <a:pPr algn="ctr"/>
                      <a:endParaRPr lang="ru-RU" sz="1100" b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Срок действия: до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12 мес.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1 200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р/мес.</a:t>
                      </a:r>
                      <a:endParaRPr lang="ru-RU" sz="1100" b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АКЦИЯ!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3 мес. бесплатно для новых клиентов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1 900 р/мес.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АКЦИЯ!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3 мес. бесплатно для новых клиентов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7 000 р/мес.</a:t>
                      </a:r>
                    </a:p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5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Открытие счета</a:t>
                      </a:r>
                      <a:r>
                        <a:rPr lang="ru-RU" sz="1100" b="1" i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и обслуживание счета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Подключение и обслуживание «Банк-Клиент онлайн»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Универсальная карта, Премиальная карта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р.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р.</a:t>
                      </a:r>
                    </a:p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р.</a:t>
                      </a:r>
                    </a:p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8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Внешние платежи в рублях</a:t>
                      </a:r>
                      <a:endParaRPr lang="ru-RU" sz="1100" b="1" i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 5 шт./мес. –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0 р.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Calibri"/>
                          <a:ea typeface="+mn-ea"/>
                          <a:cs typeface="Arial" charset="0"/>
                        </a:rPr>
                        <a:t>С 6-го – 150 р. за платеж</a:t>
                      </a:r>
                      <a:endParaRPr lang="ru-RU" sz="1050" b="1" kern="1200" baseline="0" dirty="0">
                        <a:solidFill>
                          <a:srgbClr val="0A2973"/>
                        </a:solidFill>
                        <a:latin typeface="Calibri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 30 шт./мес. – 0 р.</a:t>
                      </a:r>
                    </a:p>
                    <a:p>
                      <a:pPr algn="ctr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Calibri"/>
                          <a:ea typeface="+mn-ea"/>
                          <a:cs typeface="Arial" charset="0"/>
                        </a:rPr>
                        <a:t>С 31-го – 50 р. за платеж</a:t>
                      </a:r>
                      <a:endParaRPr lang="ru-RU" sz="1050" b="1" kern="1200" dirty="0" smtClean="0">
                        <a:solidFill>
                          <a:srgbClr val="0A2973"/>
                        </a:solidFill>
                        <a:latin typeface="Calibri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 60 шт./мес. – 0 р.</a:t>
                      </a:r>
                    </a:p>
                    <a:p>
                      <a:pPr algn="ctr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Calibri"/>
                          <a:ea typeface="+mn-ea"/>
                          <a:cs typeface="Arial" charset="0"/>
                        </a:rPr>
                        <a:t>С 61-го – 50 р. за платеж</a:t>
                      </a:r>
                      <a:endParaRPr lang="ru-RU" sz="1050" b="1" kern="1200" dirty="0" smtClean="0">
                        <a:solidFill>
                          <a:srgbClr val="0A2973"/>
                        </a:solidFill>
                        <a:latin typeface="Calibri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 150 шт./мес. – 0 р.</a:t>
                      </a:r>
                    </a:p>
                    <a:p>
                      <a:pPr algn="ctr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Calibri"/>
                          <a:ea typeface="+mn-ea"/>
                          <a:cs typeface="Arial" charset="0"/>
                        </a:rPr>
                        <a:t>С 151-го – 35 р. за платеж</a:t>
                      </a:r>
                      <a:endParaRPr lang="ru-RU" sz="1050" b="1" kern="1200" dirty="0" smtClean="0">
                        <a:solidFill>
                          <a:srgbClr val="0A2973"/>
                        </a:solidFill>
                        <a:latin typeface="Calibri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Переводы на счета физ.</a:t>
                      </a:r>
                      <a:r>
                        <a:rPr lang="ru-RU" sz="1100" b="1" i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лиц</a:t>
                      </a:r>
                      <a:endParaRPr lang="ru-RU" sz="1100" b="1" i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- Заработная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плата</a:t>
                      </a:r>
                    </a:p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- Дивиденды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Доходы от предпринимательской деятельности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Для ИП переводы на свои счета и карты </a:t>
                      </a:r>
                      <a:r>
                        <a:rPr lang="ru-RU" sz="1100" b="1" kern="1200" baseline="0" dirty="0" err="1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физ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лица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E62632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7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1010</Words>
  <Application>Microsoft Office PowerPoint</Application>
  <PresentationFormat>Широкоэкранный</PresentationFormat>
  <Paragraphs>184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Segoe UI Symbol</vt:lpstr>
      <vt:lpstr>Times New Roman</vt:lpstr>
      <vt:lpstr>VTB Group Cond</vt:lpstr>
      <vt:lpstr>VTB Group Cond Light</vt:lpstr>
      <vt:lpstr>Wingdings</vt:lpstr>
      <vt:lpstr>Тема Office</vt:lpstr>
      <vt:lpstr>1_Тема Office</vt:lpstr>
      <vt:lpstr>Антикризисные меры поддержки и Банковские продукты для клиентов малого бизнеса</vt:lpstr>
      <vt:lpstr>кредитные каникулы</vt:lpstr>
      <vt:lpstr>Программа льготного кредитования Московской области</vt:lpstr>
      <vt:lpstr>Программа стимулирования кредитования МСП (программа 4)</vt:lpstr>
      <vt:lpstr>ДЕПОЗИТЫ ЮРИДИЧЕСКИХ ЛИЦ</vt:lpstr>
      <vt:lpstr>Контакты</vt:lpstr>
      <vt:lpstr>ПРИЛОЖЕНИЕ</vt:lpstr>
      <vt:lpstr>Гарантии</vt:lpstr>
      <vt:lpstr>Специальные условия по Расчетно-кассовому обслуживанию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Кузьмин Константин Алексеевич</cp:lastModifiedBy>
  <cp:revision>484</cp:revision>
  <cp:lastPrinted>2022-03-22T06:06:47Z</cp:lastPrinted>
  <dcterms:created xsi:type="dcterms:W3CDTF">2017-11-14T14:42:55Z</dcterms:created>
  <dcterms:modified xsi:type="dcterms:W3CDTF">2022-03-22T07:15:43Z</dcterms:modified>
</cp:coreProperties>
</file>