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0" r:id="rId2"/>
    <p:sldId id="323" r:id="rId3"/>
    <p:sldId id="312" r:id="rId4"/>
    <p:sldId id="320" r:id="rId5"/>
    <p:sldId id="321" r:id="rId6"/>
    <p:sldId id="324" r:id="rId7"/>
    <p:sldId id="316" r:id="rId8"/>
    <p:sldId id="310" r:id="rId9"/>
    <p:sldId id="32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знецова Ксения Олеговна" initials="ККО" lastIdx="2" clrIdx="0">
    <p:extLst>
      <p:ext uri="{19B8F6BF-5375-455C-9EA6-DF929625EA0E}">
        <p15:presenceInfo xmlns:p15="http://schemas.microsoft.com/office/powerpoint/2012/main" userId="Кузнецова Ксения Олег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commentAuthors" Target="commentAuthors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68725-57C2-421F-827E-420D4AFF216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C2130-66EC-44E9-B292-3C1AC1948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387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Библиотека нумерации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712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Библиотека нумерации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9454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Библиотека нумерации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202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Библиотека нумерации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524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Библиотека нумерации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285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Библиотека нумерации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559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до 5 слов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617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до 5 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561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Relationship Id="rId9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BF3B433A-BD22-934C-B6EB-C5FCFF9B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47" y="542326"/>
            <a:ext cx="10144124" cy="60273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DE67C493-E9E0-8746-8CEA-3782DC39D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2250977"/>
            <a:ext cx="10144125" cy="60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812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F26B43"/>
          </p15:clr>
        </p15:guide>
        <p15:guide id="4" pos="461">
          <p15:clr>
            <a:srgbClr val="F26B43"/>
          </p15:clr>
        </p15:guide>
        <p15:guide id="5" pos="6851">
          <p15:clr>
            <a:srgbClr val="F26B43"/>
          </p15:clr>
        </p15:guide>
        <p15:guide id="6" orient="horz" pos="3861">
          <p15:clr>
            <a:srgbClr val="F26B43"/>
          </p15:clr>
        </p15:guide>
        <p15:guide id="7" orient="horz" pos="1412">
          <p15:clr>
            <a:srgbClr val="F26B43"/>
          </p15:clr>
        </p15:guide>
        <p15:guide id="8" orient="horz" pos="59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8.xml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8.xml" /><Relationship Id="rId1" Type="http://schemas.openxmlformats.org/officeDocument/2006/relationships/vmlDrawing" Target="../drawings/vmlDrawing1.vml" /><Relationship Id="rId5" Type="http://schemas.openxmlformats.org/officeDocument/2006/relationships/image" Target="../media/image5.png" /><Relationship Id="rId4" Type="http://schemas.openxmlformats.org/officeDocument/2006/relationships/image" Target="../media/image4.wmf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lfabank.ru/sme/profits/credit-holidays/" TargetMode="External" /><Relationship Id="rId2" Type="http://schemas.openxmlformats.org/officeDocument/2006/relationships/hyperlink" Target="http://publication.pravo.gov.ru/Document/View/0001202203110015#print" TargetMode="External" /><Relationship Id="rId1" Type="http://schemas.openxmlformats.org/officeDocument/2006/relationships/slideLayout" Target="../slideLayouts/slideLayout8.xml" /><Relationship Id="rId5" Type="http://schemas.openxmlformats.org/officeDocument/2006/relationships/image" Target="../media/image5.png" /><Relationship Id="rId4" Type="http://schemas.openxmlformats.org/officeDocument/2006/relationships/image" Target="../media/image6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8.xml" /><Relationship Id="rId4" Type="http://schemas.openxmlformats.org/officeDocument/2006/relationships/image" Target="../media/image5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8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8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8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hyperlink" Target="mailto:moyplatej@alfabank.ru" TargetMode="External" /><Relationship Id="rId1" Type="http://schemas.openxmlformats.org/officeDocument/2006/relationships/slideLayout" Target="../slideLayouts/slideLayout8.xml" /><Relationship Id="rId4" Type="http://schemas.openxmlformats.org/officeDocument/2006/relationships/hyperlink" Target="https://alfabank.ru/get-money/land/credit-holidays-2020/" TargetMode="Externa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8.xml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0EAB42B-F341-4986-9586-3E7977E2D01D}"/>
              </a:ext>
            </a:extLst>
          </p:cNvPr>
          <p:cNvSpPr/>
          <p:nvPr/>
        </p:nvSpPr>
        <p:spPr>
          <a:xfrm>
            <a:off x="0" y="17419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Изображение" descr="Изображение">
            <a:extLst>
              <a:ext uri="{FF2B5EF4-FFF2-40B4-BE49-F238E27FC236}">
                <a16:creationId xmlns:a16="http://schemas.microsoft.com/office/drawing/2014/main" id="{3281426C-2C1D-4021-B828-969DA97094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55035" y="822874"/>
            <a:ext cx="6846370" cy="5070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Изображение" descr="Изображение">
            <a:extLst>
              <a:ext uri="{FF2B5EF4-FFF2-40B4-BE49-F238E27FC236}">
                <a16:creationId xmlns:a16="http://schemas.microsoft.com/office/drawing/2014/main" id="{5BC308DC-1821-4531-B818-EBDF6A900B47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82711" y="103827"/>
            <a:ext cx="339241" cy="4895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logo-alfa-white.png" descr="logo-alfa-white.png">
            <a:extLst>
              <a:ext uri="{FF2B5EF4-FFF2-40B4-BE49-F238E27FC236}">
                <a16:creationId xmlns:a16="http://schemas.microsoft.com/office/drawing/2014/main" id="{220A1076-6A83-42F6-8AE6-99266B260C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35138" y="822874"/>
            <a:ext cx="1547058" cy="29272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131D839C-1865-4B01-BFA9-13C1FC2DCFDE}"/>
              </a:ext>
            </a:extLst>
          </p:cNvPr>
          <p:cNvSpPr txBox="1">
            <a:spLocks/>
          </p:cNvSpPr>
          <p:nvPr/>
        </p:nvSpPr>
        <p:spPr>
          <a:xfrm>
            <a:off x="102734" y="4595730"/>
            <a:ext cx="8971597" cy="16651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Альфа-Банк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Меры поддержки бизнеса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Антикризисные программы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1ABCCB0-B579-49B6-9AC7-EAB8983A8D93}"/>
              </a:ext>
            </a:extLst>
          </p:cNvPr>
          <p:cNvSpPr/>
          <p:nvPr/>
        </p:nvSpPr>
        <p:spPr>
          <a:xfrm>
            <a:off x="102734" y="6260842"/>
            <a:ext cx="834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202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г.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10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FFD19AB-C34A-4E7B-9CE7-0DB317140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707037"/>
              </p:ext>
            </p:extLst>
          </p:nvPr>
        </p:nvGraphicFramePr>
        <p:xfrm>
          <a:off x="264544" y="1140903"/>
          <a:ext cx="11662912" cy="5373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7031">
                  <a:extLst>
                    <a:ext uri="{9D8B030D-6E8A-4147-A177-3AD203B41FA5}">
                      <a16:colId xmlns:a16="http://schemas.microsoft.com/office/drawing/2014/main" val="473441501"/>
                    </a:ext>
                  </a:extLst>
                </a:gridCol>
                <a:gridCol w="2957654">
                  <a:extLst>
                    <a:ext uri="{9D8B030D-6E8A-4147-A177-3AD203B41FA5}">
                      <a16:colId xmlns:a16="http://schemas.microsoft.com/office/drawing/2014/main" val="863496304"/>
                    </a:ext>
                  </a:extLst>
                </a:gridCol>
                <a:gridCol w="3479743">
                  <a:extLst>
                    <a:ext uri="{9D8B030D-6E8A-4147-A177-3AD203B41FA5}">
                      <a16:colId xmlns:a16="http://schemas.microsoft.com/office/drawing/2014/main" val="4154435487"/>
                    </a:ext>
                  </a:extLst>
                </a:gridCol>
                <a:gridCol w="3288484">
                  <a:extLst>
                    <a:ext uri="{9D8B030D-6E8A-4147-A177-3AD203B41FA5}">
                      <a16:colId xmlns:a16="http://schemas.microsoft.com/office/drawing/2014/main" val="618250070"/>
                    </a:ext>
                  </a:extLst>
                </a:gridCol>
              </a:tblGrid>
              <a:tr h="4893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Программа</a:t>
                      </a:r>
                    </a:p>
                  </a:txBody>
                  <a:tcPr anchor="ctr">
                    <a:solidFill>
                      <a:srgbClr val="EF31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cap="none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lt"/>
                          <a:ea typeface="+mn-ea"/>
                          <a:cs typeface="+mn-cs"/>
                          <a:sym typeface="Styrene A LC Medium"/>
                        </a:rPr>
                        <a:t>Стимулирование 8,5 (антикризисная программа) </a:t>
                      </a:r>
                      <a:endParaRPr lang="ru-RU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rgbClr val="EF31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cap="none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lt"/>
                          <a:ea typeface="+mn-ea"/>
                          <a:cs typeface="+mn-cs"/>
                          <a:sym typeface="Styrene A LC Medium"/>
                        </a:rPr>
                        <a:t>Льготное финансирование субъектов МСП </a:t>
                      </a:r>
                      <a:endParaRPr lang="ru-RU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rgbClr val="EF31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cap="none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lt"/>
                          <a:ea typeface="+mn-ea"/>
                          <a:cs typeface="+mn-cs"/>
                          <a:sym typeface="Styrene A LC Medium"/>
                        </a:rPr>
                        <a:t>Льготное финансирование субъектов МСП </a:t>
                      </a:r>
                      <a:endParaRPr lang="ru-RU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rgbClr val="EF31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762895"/>
                  </a:ext>
                </a:extLst>
              </a:tr>
              <a:tr h="43325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Инициатор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Корпорация МСП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+mn-lt"/>
                        </a:rPr>
                        <a:t>Корпорация МСП</a:t>
                      </a:r>
                    </a:p>
                    <a:p>
                      <a:pPr algn="ctr"/>
                      <a:endParaRPr lang="ru-RU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ЦБ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8597839"/>
                  </a:ext>
                </a:extLst>
              </a:tr>
              <a:tr h="30204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Ставка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+mn-lt"/>
                        </a:rPr>
                        <a:t>8,5%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+mn-lt"/>
                        </a:rPr>
                        <a:t>15% (малый) / 13,5% (средний)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+mn-lt"/>
                        </a:rPr>
                        <a:t>15% (малый) / 13,5% (средний)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180286"/>
                  </a:ext>
                </a:extLst>
              </a:tr>
              <a:tr h="27078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Сумма кредита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+mn-lt"/>
                        </a:rPr>
                        <a:t>до 150 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Styrene A LC Medium"/>
                        </a:rPr>
                        <a:t>до 1 млрд.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Styrene A LC Medium"/>
                        </a:rPr>
                        <a:t>до 300 млн.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979812"/>
                  </a:ext>
                </a:extLst>
              </a:tr>
              <a:tr h="27078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Период действия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 до 31.03.2022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до 31.12.2022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до 31.12.2022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026933"/>
                  </a:ext>
                </a:extLst>
              </a:tr>
              <a:tr h="27078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Цели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Инвест / ПОС / РЕФ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ИНВЕСТ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ОБОРОТ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8451611"/>
                  </a:ext>
                </a:extLst>
              </a:tr>
              <a:tr h="31636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Форма выдачи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Кредит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Кредит / НКЛ с ограниченным кол-ом траншей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Кредит / ВКЛ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6636206"/>
                  </a:ext>
                </a:extLst>
              </a:tr>
              <a:tr h="27078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Сроки кредита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1,5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36 мес.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12 мес.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0481399"/>
                  </a:ext>
                </a:extLst>
              </a:tr>
              <a:tr h="54161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Срок льготной % ставки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1,5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36 мес.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12 мес.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6197414"/>
                  </a:ext>
                </a:extLst>
              </a:tr>
              <a:tr h="84214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Требования к Заемщикам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Узкий перечень ОКВЭД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+mn-lt"/>
                        </a:rPr>
                        <a:t>Согласование кредита с КМСП в части поручительства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+mn-lt"/>
                        </a:rPr>
                        <a:t>Без ограничений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+mn-lt"/>
                        </a:rPr>
                        <a:t>За исключением запрещенных ОКВЭД (по 209-ФЗ)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0055535"/>
                  </a:ext>
                </a:extLst>
              </a:tr>
              <a:tr h="1365243"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+mn-lt"/>
                        </a:rPr>
                        <a:t>Вид обеспечения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+mn-lt"/>
                        </a:rPr>
                        <a:t>Поручительство Корпорации МСП </a:t>
                      </a:r>
                    </a:p>
                    <a:p>
                      <a:pPr algn="ctr"/>
                      <a:r>
                        <a:rPr lang="ru-RU" sz="1000" b="1" dirty="0">
                          <a:latin typeface="+mn-lt"/>
                        </a:rPr>
                        <a:t>(зонтичный механизм)  - до 50% от ОД</a:t>
                      </a:r>
                    </a:p>
                    <a:p>
                      <a:pPr algn="ctr"/>
                      <a:r>
                        <a:rPr lang="ru-RU" sz="1000" b="1" dirty="0">
                          <a:latin typeface="+mn-lt"/>
                        </a:rPr>
                        <a:t>Поручительство РГО – до 70% от ОД</a:t>
                      </a:r>
                    </a:p>
                    <a:p>
                      <a:pPr algn="ctr"/>
                      <a:r>
                        <a:rPr lang="ru-RU" sz="1000" b="1" dirty="0">
                          <a:latin typeface="+mn-lt"/>
                        </a:rPr>
                        <a:t>Недвижимость / ТС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sym typeface="Styrene A LC Medium"/>
                        </a:rPr>
                        <a:t>Поручительство Корпорации МСП </a:t>
                      </a:r>
                    </a:p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sym typeface="Styrene A LC Medium"/>
                        </a:rPr>
                        <a:t>(зонтичный механизм)  - до 50% от ОД</a:t>
                      </a:r>
                    </a:p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sym typeface="Styrene A LC Medium"/>
                        </a:rPr>
                        <a:t>Поручительство РГО – до 70% от ОД</a:t>
                      </a:r>
                    </a:p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sym typeface="Styrene A LC Medium"/>
                        </a:rPr>
                        <a:t>Недвижимость / ТС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sym typeface="Styrene A LC Medium"/>
                        </a:rPr>
                        <a:t>Поручительство Корпорации МСП </a:t>
                      </a:r>
                    </a:p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sym typeface="Styrene A LC Medium"/>
                        </a:rPr>
                        <a:t>(зонтичный механизм)  - до 50% от ОД</a:t>
                      </a:r>
                    </a:p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sym typeface="Styrene A LC Medium"/>
                        </a:rPr>
                        <a:t>Поручительство РГО – до 70% от ОД</a:t>
                      </a:r>
                    </a:p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sym typeface="Styrene A LC Medium"/>
                        </a:rPr>
                        <a:t>Недвижимость / ТС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4850199"/>
                  </a:ext>
                </a:extLst>
              </a:tr>
            </a:tbl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7391662-FE0F-45AA-AA64-3CF0B6C17B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584712"/>
              </p:ext>
            </p:extLst>
          </p:nvPr>
        </p:nvGraphicFramePr>
        <p:xfrm>
          <a:off x="4320858" y="4493503"/>
          <a:ext cx="873825" cy="737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Acrobat Document" showAsIcon="1" r:id="rId3" imgW="914400" imgH="771480" progId="AcroExch.Document.DC">
                  <p:embed/>
                </p:oleObj>
              </mc:Choice>
              <mc:Fallback>
                <p:oleObj name="Acrobat Document" showAsIcon="1" r:id="rId3" imgW="914400" imgH="771480" progId="AcroExch.Document.DC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D7391662-FE0F-45AA-AA64-3CF0B6C17B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0858" y="4493503"/>
                        <a:ext cx="873825" cy="737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араллелограмм 4">
            <a:extLst>
              <a:ext uri="{FF2B5EF4-FFF2-40B4-BE49-F238E27FC236}">
                <a16:creationId xmlns:a16="http://schemas.microsoft.com/office/drawing/2014/main" id="{49BE5944-1775-4DA3-ABBF-DADFACC760F8}"/>
              </a:ext>
            </a:extLst>
          </p:cNvPr>
          <p:cNvSpPr/>
          <p:nvPr/>
        </p:nvSpPr>
        <p:spPr>
          <a:xfrm>
            <a:off x="266233" y="81356"/>
            <a:ext cx="10617563" cy="558800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Льготные программы кредитования с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поддержкой</a:t>
            </a:r>
          </a:p>
        </p:txBody>
      </p:sp>
      <p:pic>
        <p:nvPicPr>
          <p:cNvPr id="6" name="Изображение" descr="Изображение">
            <a:extLst>
              <a:ext uri="{FF2B5EF4-FFF2-40B4-BE49-F238E27FC236}">
                <a16:creationId xmlns:a16="http://schemas.microsoft.com/office/drawing/2014/main" id="{8F987F4C-1D0A-4E18-9428-2263417170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4048" y="102592"/>
            <a:ext cx="236601" cy="3602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6182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>
            <a:off x="215899" y="282692"/>
            <a:ext cx="10617563" cy="558800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Кредитные каникулы от Альфа-Банка и Госпрограмма для бизнеса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DCE19DA-4A9C-4B61-81F6-D24725D78191}"/>
              </a:ext>
            </a:extLst>
          </p:cNvPr>
          <p:cNvSpPr/>
          <p:nvPr/>
        </p:nvSpPr>
        <p:spPr>
          <a:xfrm>
            <a:off x="344323" y="934103"/>
            <a:ext cx="42960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Государственная программа кредитных каникул по 106-ФЗ возобновлена и действует до 30.09.2022 г.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A0F9C67-20C1-4F69-93AA-967294D83F82}"/>
              </a:ext>
            </a:extLst>
          </p:cNvPr>
          <p:cNvSpPr/>
          <p:nvPr/>
        </p:nvSpPr>
        <p:spPr>
          <a:xfrm>
            <a:off x="344323" y="1705814"/>
            <a:ext cx="45659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Кредитные каникулы по 106-ФЗ — это льготный период, который регламентируется государством на основании 106-ФЗ. Приостановить выплаты по кредиту можно на срок до 6 месяцев.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Программа для представителей малого и среднего бизнеса, если деятельность относится к перечню отраслей экономики согласно Постановлению Правительства №337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http://publication.pravo.gov.ru/Document/View/0001202203110015#print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 также для заёмщиков, которые относятся к субъектам малого и среднего предпринимательства и кредитный договор у которых заключён до 10 марта 2022 года.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latin typeface="-apple-system"/>
            </a:endParaRPr>
          </a:p>
          <a:p>
            <a:endParaRPr lang="ru-RU" sz="12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DE75C80-D0D1-47F3-8636-37FC2CDB3366}"/>
              </a:ext>
            </a:extLst>
          </p:cNvPr>
          <p:cNvSpPr/>
          <p:nvPr/>
        </p:nvSpPr>
        <p:spPr>
          <a:xfrm>
            <a:off x="328246" y="4834763"/>
            <a:ext cx="4491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Подробно здесь </a:t>
            </a:r>
            <a:r>
              <a:rPr lang="en-US" sz="1200" dirty="0">
                <a:hlinkClick r:id="rId3"/>
              </a:rPr>
              <a:t>https://alfabank.ru/sme/profits/credit-holidays</a:t>
            </a:r>
            <a:r>
              <a:rPr lang="en-US" dirty="0">
                <a:hlinkClick r:id="rId3"/>
              </a:rPr>
              <a:t>/</a:t>
            </a:r>
            <a:endParaRPr lang="ru-RU" dirty="0"/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9AD772-BBDB-4964-9B59-82369CD0A0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5157928"/>
            <a:ext cx="2561466" cy="2043723"/>
          </a:xfrm>
          <a:prstGeom prst="rect">
            <a:avLst/>
          </a:prstGeom>
        </p:spPr>
      </p:pic>
      <p:pic>
        <p:nvPicPr>
          <p:cNvPr id="7" name="Изображение" descr="Изображение">
            <a:extLst>
              <a:ext uri="{FF2B5EF4-FFF2-40B4-BE49-F238E27FC236}">
                <a16:creationId xmlns:a16="http://schemas.microsoft.com/office/drawing/2014/main" id="{28D466F7-7CEB-41EA-A116-730AB82E86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4048" y="102592"/>
            <a:ext cx="236601" cy="3602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AA77BDD-3497-4564-B417-10E338125E6B}"/>
              </a:ext>
            </a:extLst>
          </p:cNvPr>
          <p:cNvSpPr/>
          <p:nvPr/>
        </p:nvSpPr>
        <p:spPr>
          <a:xfrm>
            <a:off x="5903624" y="934103"/>
            <a:ext cx="558067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Кредитные каникулы от Альфа-Банка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r>
              <a:rPr lang="ru-RU" sz="1200" dirty="0">
                <a:cs typeface="Arial" panose="020B0604020202020204" pitchFamily="34" charset="0"/>
              </a:rPr>
              <a:t>льготный период, в течение которого заёмщик может уменьшить или приостановить выплаты кредитного обязательства </a:t>
            </a:r>
            <a:r>
              <a:rPr lang="ru-RU" sz="1200" b="1" dirty="0">
                <a:cs typeface="Arial" panose="020B0604020202020204" pitchFamily="34" charset="0"/>
              </a:rPr>
              <a:t>на срок до 6 месяцев</a:t>
            </a:r>
            <a:r>
              <a:rPr lang="ru-RU" sz="1200" dirty="0">
                <a:cs typeface="Arial" panose="020B0604020202020204" pitchFamily="34" charset="0"/>
              </a:rPr>
              <a:t>. На время действия Кредитных каникул выдача новых траншей/ кредитование счёта не осуществляется. После окончания Кредитных каникул обслуживание осуществляется на прежних условиях.</a:t>
            </a:r>
          </a:p>
          <a:p>
            <a:endParaRPr lang="ru-RU" sz="1200" dirty="0">
              <a:cs typeface="Arial" panose="020B0604020202020204" pitchFamily="34" charset="0"/>
            </a:endParaRPr>
          </a:p>
          <a:p>
            <a:r>
              <a:rPr lang="ru-RU" sz="1200" dirty="0">
                <a:cs typeface="Arial" panose="020B0604020202020204" pitchFamily="34" charset="0"/>
              </a:rPr>
              <a:t>В БКИ будут передаваться нулевые платежи — как будто банк не выставлял их к оплате.  </a:t>
            </a:r>
          </a:p>
          <a:p>
            <a:endParaRPr lang="ru-RU" sz="1200" dirty="0"/>
          </a:p>
          <a:p>
            <a:r>
              <a:rPr lang="ru-RU" sz="1200" dirty="0"/>
              <a:t>Как воспользоваться</a:t>
            </a:r>
          </a:p>
          <a:p>
            <a:r>
              <a:rPr lang="ru-RU" sz="1200" dirty="0"/>
              <a:t>ИП или генеральному директору компании нужно написать нам на выделенную почту: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000" dirty="0"/>
              <a:t>для продуктов </a:t>
            </a:r>
            <a:r>
              <a:rPr lang="ru-RU" sz="1000" b="1" dirty="0"/>
              <a:t>Овердрафт</a:t>
            </a:r>
            <a:r>
              <a:rPr lang="ru-RU" sz="1000" dirty="0"/>
              <a:t> и </a:t>
            </a:r>
            <a:r>
              <a:rPr lang="ru-RU" sz="1000" b="1" dirty="0"/>
              <a:t>Кредитная карта для бизнеса</a:t>
            </a:r>
            <a:r>
              <a:rPr lang="ru-RU" sz="1000" dirty="0"/>
              <a:t>: Over_holiday@alfabank.ru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000" dirty="0"/>
              <a:t>для других кредитных продуктов малого бизнеса: Holiday_SME_MMB@alfabank.ru</a:t>
            </a:r>
          </a:p>
          <a:p>
            <a:r>
              <a:rPr lang="ru-RU" sz="1200" dirty="0"/>
              <a:t> </a:t>
            </a:r>
          </a:p>
          <a:p>
            <a:r>
              <a:rPr lang="ru-RU" sz="1200" dirty="0"/>
              <a:t>В теме письма укажите: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dirty="0"/>
              <a:t>ИНН организации,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dirty="0"/>
              <a:t>город,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dirty="0"/>
              <a:t>название компании.</a:t>
            </a:r>
          </a:p>
          <a:p>
            <a:r>
              <a:rPr lang="ru-RU" sz="1200" dirty="0"/>
              <a:t> </a:t>
            </a:r>
          </a:p>
          <a:p>
            <a:r>
              <a:rPr lang="ru-RU" sz="1200" dirty="0"/>
              <a:t>В теле письма укажите: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dirty="0"/>
              <a:t>название кредитного продукта,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dirty="0"/>
              <a:t>номер кредитного договора,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dirty="0"/>
              <a:t>фразу «</a:t>
            </a:r>
            <a:r>
              <a:rPr lang="ru-RU" sz="1000" dirty="0">
                <a:solidFill>
                  <a:schemeClr val="accent1"/>
                </a:solidFill>
              </a:rPr>
              <a:t>Кредитные каникулы</a:t>
            </a:r>
            <a:r>
              <a:rPr lang="ru-RU" sz="1000" dirty="0"/>
              <a:t>» и краткое описание вашего запроса.</a:t>
            </a:r>
          </a:p>
          <a:p>
            <a:r>
              <a:rPr lang="ru-RU" sz="1200" dirty="0"/>
              <a:t>Мы свяжемся с вами и обсудим индивидуальные условия.</a:t>
            </a:r>
            <a:endParaRPr lang="ru-RU" sz="1200" dirty="0">
              <a:effectLst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A0D4D1C-A4AC-4A75-B297-6109BB8B4303}"/>
              </a:ext>
            </a:extLst>
          </p:cNvPr>
          <p:cNvSpPr/>
          <p:nvPr/>
        </p:nvSpPr>
        <p:spPr>
          <a:xfrm>
            <a:off x="5903624" y="6197360"/>
            <a:ext cx="4470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Подробно здесь </a:t>
            </a:r>
            <a:r>
              <a:rPr lang="en-US" sz="1200" dirty="0">
                <a:hlinkClick r:id="rId3"/>
              </a:rPr>
              <a:t>https://alfabank.ru/sme/profits/credit-holidays/</a:t>
            </a:r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401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" descr="Изображение">
            <a:extLst>
              <a:ext uri="{FF2B5EF4-FFF2-40B4-BE49-F238E27FC236}">
                <a16:creationId xmlns:a16="http://schemas.microsoft.com/office/drawing/2014/main" id="{A00E8D1C-B0CF-4B49-B6DB-29678583A9F3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82711" y="103827"/>
            <a:ext cx="339241" cy="48955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1A2C568-B441-443F-87BD-898F42E533D1}"/>
              </a:ext>
            </a:extLst>
          </p:cNvPr>
          <p:cNvSpPr txBox="1">
            <a:spLocks/>
          </p:cNvSpPr>
          <p:nvPr/>
        </p:nvSpPr>
        <p:spPr>
          <a:xfrm>
            <a:off x="180475" y="1474554"/>
            <a:ext cx="8646498" cy="20742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E558DCA-D370-4687-BAE9-57D32BB2BF29}"/>
              </a:ext>
            </a:extLst>
          </p:cNvPr>
          <p:cNvSpPr txBox="1">
            <a:spLocks/>
          </p:cNvSpPr>
          <p:nvPr/>
        </p:nvSpPr>
        <p:spPr>
          <a:xfrm>
            <a:off x="180475" y="5137483"/>
            <a:ext cx="8646498" cy="1566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3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41FD007-1338-479A-8011-8D2B5439902F}"/>
              </a:ext>
            </a:extLst>
          </p:cNvPr>
          <p:cNvSpPr txBox="1">
            <a:spLocks/>
          </p:cNvSpPr>
          <p:nvPr/>
        </p:nvSpPr>
        <p:spPr>
          <a:xfrm>
            <a:off x="425114" y="1450216"/>
            <a:ext cx="9721514" cy="52534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Tx/>
              <a:buChar char="-"/>
            </a:pP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588DAD0-9471-43F3-A391-FF8D745FF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93" y="1111015"/>
            <a:ext cx="7918786" cy="4401246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8469B328-1454-427C-AEF8-9A0F61CCC220}"/>
              </a:ext>
            </a:extLst>
          </p:cNvPr>
          <p:cNvSpPr txBox="1">
            <a:spLocks/>
          </p:cNvSpPr>
          <p:nvPr/>
        </p:nvSpPr>
        <p:spPr>
          <a:xfrm>
            <a:off x="303499" y="5978051"/>
            <a:ext cx="9721514" cy="6862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Перевод иностранной валюты – </a:t>
            </a:r>
            <a:r>
              <a:rPr lang="ru-RU" sz="14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0,12% </a:t>
            </a:r>
          </a:p>
          <a:p>
            <a:pPr algn="l"/>
            <a:r>
              <a:rPr lang="ru-RU" sz="1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Выполнение функций агента валютного контроля – </a:t>
            </a:r>
            <a:r>
              <a:rPr lang="ru-RU" sz="14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0,12%</a:t>
            </a:r>
          </a:p>
          <a:p>
            <a:pPr algn="l"/>
            <a:r>
              <a:rPr lang="ru-RU" sz="1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Конвертация – </a:t>
            </a:r>
            <a:r>
              <a:rPr lang="ru-RU" sz="14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от 0,05% до 0,35% </a:t>
            </a:r>
            <a:r>
              <a:rPr lang="ru-RU" sz="1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(зависит от суммарного объема конвертации)</a:t>
            </a:r>
          </a:p>
        </p:txBody>
      </p:sp>
      <p:sp>
        <p:nvSpPr>
          <p:cNvPr id="15" name="Параллелограмм 14">
            <a:extLst>
              <a:ext uri="{FF2B5EF4-FFF2-40B4-BE49-F238E27FC236}">
                <a16:creationId xmlns:a16="http://schemas.microsoft.com/office/drawing/2014/main" id="{7542680F-596A-4251-807E-C845F290A1FC}"/>
              </a:ext>
            </a:extLst>
          </p:cNvPr>
          <p:cNvSpPr/>
          <p:nvPr/>
        </p:nvSpPr>
        <p:spPr>
          <a:xfrm>
            <a:off x="307163" y="425626"/>
            <a:ext cx="10439400" cy="558800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«Поддержка клиентов с ВЭД»</a:t>
            </a:r>
          </a:p>
        </p:txBody>
      </p:sp>
      <p:pic>
        <p:nvPicPr>
          <p:cNvPr id="16" name="Изображение" descr="Изображение">
            <a:extLst>
              <a:ext uri="{FF2B5EF4-FFF2-40B4-BE49-F238E27FC236}">
                <a16:creationId xmlns:a16="http://schemas.microsoft.com/office/drawing/2014/main" id="{0E4F069B-8853-4E4C-8AB5-19067FD974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4048" y="102592"/>
            <a:ext cx="236601" cy="360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B9BBBCF-0C53-4909-A01B-47D23193A163}"/>
              </a:ext>
            </a:extLst>
          </p:cNvPr>
          <p:cNvSpPr/>
          <p:nvPr/>
        </p:nvSpPr>
        <p:spPr>
          <a:xfrm>
            <a:off x="307163" y="5714116"/>
            <a:ext cx="10439400" cy="9813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D2E5C18-874C-420D-A97D-B006B9695379}"/>
              </a:ext>
            </a:extLst>
          </p:cNvPr>
          <p:cNvSpPr/>
          <p:nvPr/>
        </p:nvSpPr>
        <p:spPr>
          <a:xfrm>
            <a:off x="303499" y="5723031"/>
            <a:ext cx="2473257" cy="2882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D4A282F-2C1E-449E-AFBF-4D15BB01675E}"/>
              </a:ext>
            </a:extLst>
          </p:cNvPr>
          <p:cNvSpPr txBox="1">
            <a:spLocks/>
          </p:cNvSpPr>
          <p:nvPr/>
        </p:nvSpPr>
        <p:spPr>
          <a:xfrm>
            <a:off x="419451" y="5800770"/>
            <a:ext cx="2315332" cy="2158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Основные тарифы</a:t>
            </a:r>
          </a:p>
        </p:txBody>
      </p:sp>
    </p:spTree>
    <p:extLst>
      <p:ext uri="{BB962C8B-B14F-4D97-AF65-F5344CB8AC3E}">
        <p14:creationId xmlns:p14="http://schemas.microsoft.com/office/powerpoint/2010/main" val="729515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7DDB32-A1D1-4955-9A0F-B5F2ADCECCE9}"/>
              </a:ext>
            </a:extLst>
          </p:cNvPr>
          <p:cNvSpPr/>
          <p:nvPr/>
        </p:nvSpPr>
        <p:spPr>
          <a:xfrm>
            <a:off x="340614" y="2044779"/>
            <a:ext cx="3404072" cy="431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 Подмосковный+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B1A526-E14D-4E23-BC8E-FDF0A55C09E4}"/>
              </a:ext>
            </a:extLst>
          </p:cNvPr>
          <p:cNvSpPr/>
          <p:nvPr/>
        </p:nvSpPr>
        <p:spPr>
          <a:xfrm>
            <a:off x="340614" y="2044780"/>
            <a:ext cx="11581338" cy="13888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F40113B-AFD1-48E5-8A52-4298D5D2CB52}"/>
              </a:ext>
            </a:extLst>
          </p:cNvPr>
          <p:cNvSpPr/>
          <p:nvPr/>
        </p:nvSpPr>
        <p:spPr>
          <a:xfrm>
            <a:off x="3744686" y="2083477"/>
            <a:ext cx="8513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Предложение только для ЮЛ и ИП Московской области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34AC5C0-40E5-46DF-B4A3-FBA55BE49408}"/>
              </a:ext>
            </a:extLst>
          </p:cNvPr>
          <p:cNvSpPr/>
          <p:nvPr/>
        </p:nvSpPr>
        <p:spPr>
          <a:xfrm>
            <a:off x="358796" y="2601140"/>
            <a:ext cx="54671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1,29%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эквайринг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300 тыс. рублей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внешних платежей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рублях на счета ЮЛ и ИП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150 тыс. руб. на переводы ИП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свой счет</a:t>
            </a:r>
            <a:endParaRPr lang="en-US" sz="1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4812C82-62E4-4A6C-BA7F-0746C4BAECEA}"/>
              </a:ext>
            </a:extLst>
          </p:cNvPr>
          <p:cNvSpPr/>
          <p:nvPr/>
        </p:nvSpPr>
        <p:spPr>
          <a:xfrm>
            <a:off x="5762171" y="2601140"/>
            <a:ext cx="60710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500 тыс. руб.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внесение наличных через банкоматы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месяцев обслуживания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первой карты Альфа-бизнес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5% </a:t>
            </a:r>
            <a:r>
              <a:rPr lang="ru-RU" sz="1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кэшбэк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бизнес-расходы, 1% прочее</a:t>
            </a:r>
            <a:endParaRPr lang="en-US" sz="1400" dirty="0"/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id="{D7721C3A-A8F5-4355-ABAF-C360E9B88A91}"/>
              </a:ext>
            </a:extLst>
          </p:cNvPr>
          <p:cNvSpPr/>
          <p:nvPr/>
        </p:nvSpPr>
        <p:spPr>
          <a:xfrm>
            <a:off x="307163" y="425626"/>
            <a:ext cx="10439400" cy="558800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Пакеты услуг в рамках поддержки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0614" y="3896164"/>
            <a:ext cx="11581338" cy="13888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340614" y="3896164"/>
            <a:ext cx="3404072" cy="431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358796" y="3937082"/>
            <a:ext cx="2959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 Активный бизнес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8796" y="4437153"/>
            <a:ext cx="55394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Преимущество: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новых клиентов банка со сроком регистрации бизнеса от 6 мес.</a:t>
            </a:r>
            <a:endParaRPr lang="en-US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98197" y="397460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 внешних платежей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руб. на счета ЮЛ и ИП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1,39%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эквайринг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300 тыс. руб.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внутренние и внешние переводы на ФЛ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300 тыс. руб.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переводы ИП на свой счёт.</a:t>
            </a:r>
          </a:p>
        </p:txBody>
      </p:sp>
      <p:pic>
        <p:nvPicPr>
          <p:cNvPr id="15" name="Изображение" descr="Изображение">
            <a:extLst>
              <a:ext uri="{FF2B5EF4-FFF2-40B4-BE49-F238E27FC236}">
                <a16:creationId xmlns:a16="http://schemas.microsoft.com/office/drawing/2014/main" id="{9442784A-600B-4E20-A8C6-DF602D2C48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4048" y="102592"/>
            <a:ext cx="236601" cy="3602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8764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D7721C3A-A8F5-4355-ABAF-C360E9B88A91}"/>
              </a:ext>
            </a:extLst>
          </p:cNvPr>
          <p:cNvSpPr/>
          <p:nvPr/>
        </p:nvSpPr>
        <p:spPr>
          <a:xfrm>
            <a:off x="307163" y="425626"/>
            <a:ext cx="10439400" cy="558800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0697" y="458284"/>
            <a:ext cx="26997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Зарплатный проект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4210" y="1604943"/>
            <a:ext cx="11623580" cy="341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Бесплатное</a:t>
            </a:r>
            <a:r>
              <a:rPr lang="ru-RU" sz="16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открытие и обслуживание зарплатного проекта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Бесплатный</a:t>
            </a:r>
            <a:r>
              <a:rPr lang="ru-RU" sz="16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выпуск и обслуживание карт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Зачисление з/п на счета ФЛ</a:t>
            </a:r>
            <a:r>
              <a:rPr lang="ru-RU" sz="16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без комиссии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Снятие наличных в любом банкомате стороннего банка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без комиссии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Внесение наличных через банкоматы банков партнеров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Онлайн-зачисление средств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Полная интеграция с 1С и Парус и др. базами данных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Оформление без посещения Банка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Индивидуальное сопровождение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Лучшая бонусная программа кэш-</a:t>
            </a:r>
            <a:r>
              <a:rPr lang="ru-RU" sz="16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бэк</a:t>
            </a:r>
            <a:endParaRPr lang="ru-RU" sz="16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Начисление процентов на остаток по текущему счету 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Открытие счетов в юанях</a:t>
            </a:r>
          </a:p>
        </p:txBody>
      </p:sp>
      <p:pic>
        <p:nvPicPr>
          <p:cNvPr id="6" name="Изображение" descr="Изображение">
            <a:extLst>
              <a:ext uri="{FF2B5EF4-FFF2-40B4-BE49-F238E27FC236}">
                <a16:creationId xmlns:a16="http://schemas.microsoft.com/office/drawing/2014/main" id="{2C3EF5A3-A239-4B1C-93FD-E06686BFF3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10342" y="4924453"/>
            <a:ext cx="2246229" cy="166358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EF10F00-305E-410A-9EBF-48169A77FB92}"/>
              </a:ext>
            </a:extLst>
          </p:cNvPr>
          <p:cNvSpPr txBox="1">
            <a:spLocks/>
          </p:cNvSpPr>
          <p:nvPr/>
        </p:nvSpPr>
        <p:spPr>
          <a:xfrm>
            <a:off x="284210" y="5230267"/>
            <a:ext cx="7250120" cy="6474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sz="1800" b="1" dirty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Лучшее мобильное приложение по версии </a:t>
            </a:r>
            <a:r>
              <a:rPr lang="en-US" sz="1800" b="1" dirty="0" err="1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Markswebb</a:t>
            </a:r>
            <a:endParaRPr lang="ru-RU" sz="1800" b="1" dirty="0">
              <a:solidFill>
                <a:schemeClr val="accent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Изображение" descr="Изображение">
            <a:extLst>
              <a:ext uri="{FF2B5EF4-FFF2-40B4-BE49-F238E27FC236}">
                <a16:creationId xmlns:a16="http://schemas.microsoft.com/office/drawing/2014/main" id="{65682F32-49E4-434C-8E97-530B3DB627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4048" y="102592"/>
            <a:ext cx="236601" cy="3602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4163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3ECD7C-C81A-47E6-BE39-940811537604}"/>
              </a:ext>
            </a:extLst>
          </p:cNvPr>
          <p:cNvSpPr/>
          <p:nvPr/>
        </p:nvSpPr>
        <p:spPr>
          <a:xfrm>
            <a:off x="0" y="41885"/>
            <a:ext cx="12192000" cy="6858000"/>
          </a:xfrm>
          <a:prstGeom prst="rect">
            <a:avLst/>
          </a:prstGeom>
          <a:ln w="857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11">
            <a:extLst>
              <a:ext uri="{FF2B5EF4-FFF2-40B4-BE49-F238E27FC236}">
                <a16:creationId xmlns:a16="http://schemas.microsoft.com/office/drawing/2014/main" id="{7EE5E999-C9C9-4170-B28A-80F8BE93B7A1}"/>
              </a:ext>
            </a:extLst>
          </p:cNvPr>
          <p:cNvSpPr txBox="1">
            <a:spLocks/>
          </p:cNvSpPr>
          <p:nvPr/>
        </p:nvSpPr>
        <p:spPr>
          <a:xfrm>
            <a:off x="495701" y="3373438"/>
            <a:ext cx="8230288" cy="185589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5600" b="1" kern="1200" smtClean="0">
                <a:solidFill>
                  <a:schemeClr val="bg1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поддержки для физических лиц</a:t>
            </a:r>
          </a:p>
          <a:p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7AB5B9-B43F-4EDE-A753-72FF4C8C2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54" y="3429000"/>
            <a:ext cx="6830646" cy="341532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744527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>
            <a:off x="90602" y="282691"/>
            <a:ext cx="11152164" cy="566747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Кредитные каникулы от Альфа-Банка и Госпрограмма для населения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E02EBCBF-658B-2B4A-B72E-B222498ACBA6}"/>
              </a:ext>
            </a:extLst>
          </p:cNvPr>
          <p:cNvSpPr txBox="1">
            <a:spLocks/>
          </p:cNvSpPr>
          <p:nvPr/>
        </p:nvSpPr>
        <p:spPr>
          <a:xfrm>
            <a:off x="333827" y="915521"/>
            <a:ext cx="4621349" cy="52028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Кредитные каникулы от Альфа-Банка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срок 3 и 6 месяцев </a:t>
            </a:r>
          </a:p>
          <a:p>
            <a:pPr marL="285750" indent="-28575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не запрашиваем документы и подтверждение снижения дохода</a:t>
            </a:r>
          </a:p>
          <a:p>
            <a:pPr marL="171450" indent="-17145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   не ограничиваем кредитные каникулы по ипотечным     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ru-RU" sz="1200" dirty="0">
                <a:solidFill>
                  <a:schemeClr val="tx1"/>
                </a:solidFill>
              </a:rPr>
              <a:t>       программам</a:t>
            </a:r>
          </a:p>
          <a:p>
            <a:pPr lvl="1">
              <a:spcBef>
                <a:spcPts val="0"/>
              </a:spcBef>
              <a:buClr>
                <a:srgbClr val="FF0000"/>
              </a:buClr>
            </a:pPr>
            <a:r>
              <a:rPr lang="ru-RU" sz="1200" dirty="0"/>
              <a:t>Подайте заявление в отделении или отправьте его на почту </a:t>
            </a:r>
            <a:r>
              <a:rPr lang="ru-RU" sz="1200" dirty="0">
                <a:hlinkClick r:id="rId2"/>
              </a:rPr>
              <a:t>moyplatej@alfabank.ru</a:t>
            </a:r>
            <a:r>
              <a:rPr lang="ru-RU" sz="1200" dirty="0"/>
              <a:t>. 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ru-RU" sz="12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запускаем каникулы для </a:t>
            </a:r>
            <a:r>
              <a:rPr lang="ru-RU" sz="1200" b="1" dirty="0">
                <a:solidFill>
                  <a:schemeClr val="tx1"/>
                </a:solidFill>
              </a:rPr>
              <a:t>кредита наличными</a:t>
            </a:r>
          </a:p>
          <a:p>
            <a:pPr lvl="1">
              <a:spcBef>
                <a:spcPts val="0"/>
              </a:spcBef>
            </a:pPr>
            <a:r>
              <a:rPr lang="ru-RU" sz="1200" dirty="0"/>
              <a:t>Кредитные каникулы не влекут за собой просрочки и не влияют на кредитную историю</a:t>
            </a:r>
          </a:p>
          <a:p>
            <a:pPr lvl="1">
              <a:spcBef>
                <a:spcPts val="0"/>
              </a:spcBef>
            </a:pPr>
            <a:r>
              <a:rPr lang="ru-RU" sz="1200" dirty="0"/>
              <a:t>Получить их может любой заёмщик, который внес хотя бы один платёж без задержек и </a:t>
            </a:r>
            <a:r>
              <a:rPr lang="ru-RU" sz="1200" dirty="0" err="1"/>
              <a:t>реструктуризаций</a:t>
            </a:r>
            <a:endParaRPr lang="ru-RU" sz="1200" dirty="0"/>
          </a:p>
          <a:p>
            <a:pPr lvl="1">
              <a:spcBef>
                <a:spcPts val="0"/>
              </a:spcBef>
            </a:pPr>
            <a:r>
              <a:rPr lang="ru-RU" sz="1200" dirty="0"/>
              <a:t>Когда каникулы закончатся, ежемесячный платёж не изменится — увеличится только срок кредита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ru-RU" sz="1200" dirty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  запускаем каникулы для </a:t>
            </a:r>
            <a:r>
              <a:rPr lang="ru-RU" sz="1200" b="1" dirty="0">
                <a:solidFill>
                  <a:schemeClr val="tx1"/>
                </a:solidFill>
              </a:rPr>
              <a:t>кредитных карт</a:t>
            </a:r>
          </a:p>
          <a:p>
            <a:pPr lvl="1">
              <a:spcBef>
                <a:spcPts val="0"/>
              </a:spcBef>
            </a:pPr>
            <a:r>
              <a:rPr lang="ru-RU" sz="1200" dirty="0"/>
              <a:t>Каникулы для клиентов с хорошей кредитной историей. Минимальные платежи на сумму основного долга снизим до 0% — в среднем платёж по кредитке уменьшится на 70%.</a:t>
            </a:r>
          </a:p>
          <a:p>
            <a:pPr lvl="1">
              <a:spcBef>
                <a:spcPts val="0"/>
              </a:spcBef>
            </a:pPr>
            <a:r>
              <a:rPr lang="ru-RU" sz="1200" dirty="0"/>
              <a:t>Во время беспроцентного периода платить не надо вообще. Когда беспроцентный период закончится, нужно выплачивать только проценты. </a:t>
            </a:r>
          </a:p>
          <a:p>
            <a:pPr lvl="1">
              <a:spcBef>
                <a:spcPts val="0"/>
              </a:spcBef>
            </a:pPr>
            <a:r>
              <a:rPr lang="ru-RU" sz="1200" dirty="0"/>
              <a:t>Чтобы уйти на каникулы, лимит по кредитке должен быть меньше 1 млн рублей.</a:t>
            </a:r>
          </a:p>
          <a:p>
            <a:pPr lvl="1">
              <a:spcBef>
                <a:spcPts val="0"/>
              </a:spcBef>
            </a:pP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заявку можно подать онлайн или в офисе банка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F298453-064F-471D-8F4D-89A5BD7D4850}"/>
              </a:ext>
            </a:extLst>
          </p:cNvPr>
          <p:cNvSpPr/>
          <p:nvPr/>
        </p:nvSpPr>
        <p:spPr>
          <a:xfrm>
            <a:off x="668477" y="6464460"/>
            <a:ext cx="111755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-apple-system"/>
              </a:rPr>
              <a:t>*Каникулы доступны всем клиентам, у кого нет просрочек по платежам ни в нашем, ни в других банках.</a:t>
            </a:r>
            <a:endParaRPr lang="ru-RU" sz="1200" dirty="0">
              <a:solidFill>
                <a:schemeClr val="bg2">
                  <a:lumMod val="75000"/>
                </a:schemeClr>
              </a:solidFill>
              <a:effectLst/>
              <a:latin typeface="-apple-system"/>
            </a:endParaRPr>
          </a:p>
        </p:txBody>
      </p:sp>
      <p:pic>
        <p:nvPicPr>
          <p:cNvPr id="7" name="Изображение" descr="Изображение">
            <a:extLst>
              <a:ext uri="{FF2B5EF4-FFF2-40B4-BE49-F238E27FC236}">
                <a16:creationId xmlns:a16="http://schemas.microsoft.com/office/drawing/2014/main" id="{AD5D4E53-C5ED-4160-BCB4-9A5B7EA4CD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4048" y="102592"/>
            <a:ext cx="236601" cy="3602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/>
          <p:cNvSpPr txBox="1"/>
          <p:nvPr/>
        </p:nvSpPr>
        <p:spPr>
          <a:xfrm>
            <a:off x="5666684" y="917537"/>
            <a:ext cx="5756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По закону 106-ФЗ </a:t>
            </a:r>
          </a:p>
          <a:p>
            <a:pPr algn="ctr"/>
            <a:r>
              <a:rPr lang="ru-RU" sz="1400" i="1" dirty="0"/>
              <a:t>программа действует с 5 марта по 30 сентября 2022 года.</a:t>
            </a: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C6F4B1F-3D5C-4400-A2B3-C5D983965973}"/>
              </a:ext>
            </a:extLst>
          </p:cNvPr>
          <p:cNvSpPr/>
          <p:nvPr/>
        </p:nvSpPr>
        <p:spPr>
          <a:xfrm>
            <a:off x="6061341" y="1477415"/>
            <a:ext cx="578270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 госпрограмме можно получить отсрочку по кредитным платежам на            6 месяцев. </a:t>
            </a:r>
          </a:p>
          <a:p>
            <a:r>
              <a:rPr lang="ru-RU" sz="1200" dirty="0"/>
              <a:t>Для этого надо выполнить несколько условий одновременно</a:t>
            </a:r>
          </a:p>
          <a:p>
            <a:endParaRPr lang="ru-RU" sz="1200" dirty="0"/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Ваш доход за предыдущий месяц снизился на 30% или более процентов по сравнению со среднемесячным доходом за 2021 год </a:t>
            </a:r>
          </a:p>
          <a:p>
            <a:pPr lvl="1">
              <a:buClr>
                <a:schemeClr val="accent1"/>
              </a:buClr>
            </a:pPr>
            <a:r>
              <a:rPr lang="ru-RU" sz="1200" dirty="0"/>
              <a:t>Необходимо документальное подтверждение: справка 2-НДФЛ с места работы, справка о регистрации в качестве безработного или больничным листом </a:t>
            </a:r>
          </a:p>
          <a:p>
            <a:pPr lvl="1">
              <a:buClr>
                <a:schemeClr val="accent1"/>
              </a:buClr>
            </a:pPr>
            <a:r>
              <a:rPr lang="ru-RU" sz="1200" dirty="0"/>
              <a:t>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Максимальная сумма кредита на дату выдачи не превышает следующих лимитов: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200" dirty="0"/>
              <a:t>по ипотеке: 4,5 млн ₽ для Москвы; 3 млн ₽ для Московской области, Санкт-Петербурга и Дальневосточного ФО; 2 млн ₽ для других регионов,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200" dirty="0"/>
              <a:t>по потребительским кредитам для физических лиц: 250 000 ₽,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200" dirty="0"/>
              <a:t>по кредитным картам и картам рассрочки: 100 000 ₽,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200" dirty="0"/>
              <a:t>по автокредитам: 600 000 ₽.</a:t>
            </a:r>
          </a:p>
          <a:p>
            <a:pPr lvl="1">
              <a:buClr>
                <a:schemeClr val="accent1"/>
              </a:buClr>
            </a:pPr>
            <a:r>
              <a:rPr lang="ru-RU" sz="1200" dirty="0"/>
              <a:t>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Вы заключили кредитный договор до 28 февраля 2022 включительно.</a:t>
            </a:r>
          </a:p>
          <a:p>
            <a:pPr>
              <a:buClr>
                <a:schemeClr val="accent1"/>
              </a:buClr>
            </a:pPr>
            <a:r>
              <a:rPr lang="ru-RU" sz="1200" dirty="0"/>
              <a:t> 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Когда вы подаёте заявление на кредитные каникулы по ипотеке, у вас нет ипотечных каникул по другой госпрограмме.</a:t>
            </a:r>
          </a:p>
          <a:p>
            <a:endParaRPr lang="ru-RU" sz="10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24C806B-C550-45B8-9A40-C439259AEB8F}"/>
              </a:ext>
            </a:extLst>
          </p:cNvPr>
          <p:cNvSpPr/>
          <p:nvPr/>
        </p:nvSpPr>
        <p:spPr>
          <a:xfrm>
            <a:off x="6369487" y="5814311"/>
            <a:ext cx="5166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Подробно здесь </a:t>
            </a:r>
            <a:r>
              <a:rPr lang="en-US" sz="1200" dirty="0">
                <a:hlinkClick r:id="rId4"/>
              </a:rPr>
              <a:t>https://alfabank.ru/get-money/land/credit-holidays-2020/</a:t>
            </a:r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45232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3DA986-1020-4EDB-8D4D-7581E77624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3" name="Изображение" descr="Изображение">
            <a:extLst>
              <a:ext uri="{FF2B5EF4-FFF2-40B4-BE49-F238E27FC236}">
                <a16:creationId xmlns:a16="http://schemas.microsoft.com/office/drawing/2014/main" id="{EE303BCE-B730-4C0A-987D-02CAD3CE89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83233" y="822875"/>
            <a:ext cx="3918171" cy="290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Изображение" descr="Изображение">
            <a:extLst>
              <a:ext uri="{FF2B5EF4-FFF2-40B4-BE49-F238E27FC236}">
                <a16:creationId xmlns:a16="http://schemas.microsoft.com/office/drawing/2014/main" id="{13C2F976-D78C-477B-AED6-EBF88243F455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82711" y="103827"/>
            <a:ext cx="339241" cy="4895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logo-alfa-white.png" descr="logo-alfa-white.png">
            <a:extLst>
              <a:ext uri="{FF2B5EF4-FFF2-40B4-BE49-F238E27FC236}">
                <a16:creationId xmlns:a16="http://schemas.microsoft.com/office/drawing/2014/main" id="{41786F8C-96D3-4332-93E5-62132A78E1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35138" y="822874"/>
            <a:ext cx="1547058" cy="29272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9187859-B649-4295-A858-0E52BEBA96E6}"/>
              </a:ext>
            </a:extLst>
          </p:cNvPr>
          <p:cNvSpPr txBox="1">
            <a:spLocks/>
          </p:cNvSpPr>
          <p:nvPr/>
        </p:nvSpPr>
        <p:spPr>
          <a:xfrm>
            <a:off x="960661" y="1395231"/>
            <a:ext cx="4719172" cy="12976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Контакты для связи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2F164B-A611-45D1-A701-BE2B2453C210}"/>
              </a:ext>
            </a:extLst>
          </p:cNvPr>
          <p:cNvSpPr/>
          <p:nvPr/>
        </p:nvSpPr>
        <p:spPr>
          <a:xfrm>
            <a:off x="102734" y="6260842"/>
            <a:ext cx="857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</a:t>
            </a:r>
            <a:r>
              <a:rPr 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0661" y="3215539"/>
            <a:ext cx="75658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Коноплицкий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Даниил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Руководитель экспертной поддержки сети отделений малого бизнеса 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8 915 306 99 69 </a:t>
            </a:r>
          </a:p>
          <a:p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Денисов Вадим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Ведущий менеджер привлечения и </a:t>
            </a: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развития зарплатных проектов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8 915 569 18 50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20706"/>
      </p:ext>
    </p:extLst>
  </p:cSld>
  <p:clrMapOvr>
    <a:masterClrMapping/>
  </p:clrMapOvr>
</p:sld>
</file>

<file path=ppt/theme/theme1.xml><?xml version="1.0" encoding="utf-8"?>
<a:theme xmlns:a="http://schemas.openxmlformats.org/drawingml/2006/main" name="4_Обложка_1">
  <a:themeElements>
    <a:clrScheme name="Пользовательские 1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F3024"/>
      </a:accent1>
      <a:accent2>
        <a:srgbClr val="505759"/>
      </a:accent2>
      <a:accent3>
        <a:srgbClr val="D9D9D6"/>
      </a:accent3>
      <a:accent4>
        <a:srgbClr val="561487"/>
      </a:accent4>
      <a:accent5>
        <a:srgbClr val="C82724"/>
      </a:accent5>
      <a:accent6>
        <a:srgbClr val="898989"/>
      </a:accent6>
      <a:hlink>
        <a:srgbClr val="0563C1"/>
      </a:hlink>
      <a:folHlink>
        <a:srgbClr val="954F72"/>
      </a:folHlink>
    </a:clrScheme>
    <a:fontScheme name="Arial Black/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1295</Words>
  <Application>Microsoft Office PowerPoint</Application>
  <PresentationFormat>Широкоэкранный</PresentationFormat>
  <Paragraphs>173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4_Обложка_1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Alfa-Bank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Посохова Елена Владимировна</dc:creator>
  <cp:lastModifiedBy>Дима Денисов</cp:lastModifiedBy>
  <cp:revision>158</cp:revision>
  <cp:lastPrinted>2022-03-16T09:03:43Z</cp:lastPrinted>
  <dcterms:created xsi:type="dcterms:W3CDTF">2020-04-07T11:40:06Z</dcterms:created>
  <dcterms:modified xsi:type="dcterms:W3CDTF">2022-03-21T14:03:04Z</dcterms:modified>
</cp:coreProperties>
</file>